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309" r:id="rId34"/>
    <p:sldId id="294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Artificial Intelligence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Expert Systems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0000FF"/>
                </a:solidFill>
              </a:rPr>
              <a:t>Ability</a:t>
            </a:r>
            <a:r>
              <a:rPr lang="en-US" b="1" dirty="0" smtClean="0"/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Explain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Reasoning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Remembers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logical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chain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reasoning</a:t>
            </a:r>
            <a:r>
              <a:rPr lang="en-US" dirty="0" smtClean="0"/>
              <a:t>; therefore user may :</a:t>
            </a:r>
          </a:p>
          <a:p>
            <a:pPr>
              <a:buNone/>
            </a:pP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ask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explanation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0000FF"/>
                </a:solidFill>
              </a:rPr>
              <a:t>recommendation</a:t>
            </a:r>
          </a:p>
          <a:p>
            <a:pPr>
              <a:buNone/>
            </a:pPr>
            <a:r>
              <a:rPr lang="en-US" b="1" dirty="0" smtClean="0"/>
              <a:t>◊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ask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factors</a:t>
            </a:r>
            <a:r>
              <a:rPr lang="en-US" dirty="0" smtClean="0"/>
              <a:t> considered in </a:t>
            </a:r>
            <a:r>
              <a:rPr lang="en-US" dirty="0" smtClean="0">
                <a:solidFill>
                  <a:srgbClr val="0000FF"/>
                </a:solidFill>
              </a:rPr>
              <a:t>recommendation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these </a:t>
            </a:r>
            <a:r>
              <a:rPr lang="en-US" dirty="0" smtClean="0">
                <a:solidFill>
                  <a:srgbClr val="FF0000"/>
                </a:solidFill>
              </a:rPr>
              <a:t>explanations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Enhance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confidence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recommendation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acceptance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FF0000"/>
                </a:solidFill>
              </a:rPr>
              <a:t>Domain-Specific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particular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0000FF"/>
                </a:solidFill>
              </a:rPr>
              <a:t>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area</a:t>
            </a:r>
            <a:r>
              <a:rPr lang="en-US" dirty="0" smtClean="0"/>
              <a:t>; e.g., a </a:t>
            </a:r>
            <a:r>
              <a:rPr lang="en-US" dirty="0" smtClean="0">
                <a:solidFill>
                  <a:srgbClr val="FF0000"/>
                </a:solidFill>
              </a:rPr>
              <a:t>medical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system </a:t>
            </a:r>
            <a:r>
              <a:rPr lang="en-US" dirty="0" smtClean="0">
                <a:solidFill>
                  <a:srgbClr val="0000FF"/>
                </a:solidFill>
              </a:rPr>
              <a:t>cannot</a:t>
            </a:r>
            <a:r>
              <a:rPr lang="en-US" dirty="0" smtClean="0"/>
              <a:t> be used to find </a:t>
            </a:r>
            <a:r>
              <a:rPr lang="en-US" dirty="0" smtClean="0">
                <a:solidFill>
                  <a:srgbClr val="0000FF"/>
                </a:solidFill>
              </a:rPr>
              <a:t>faults</a:t>
            </a:r>
            <a:r>
              <a:rPr lang="en-US" dirty="0" smtClean="0"/>
              <a:t> in an </a:t>
            </a:r>
            <a:r>
              <a:rPr lang="en-US" dirty="0" smtClean="0">
                <a:solidFill>
                  <a:srgbClr val="0000FF"/>
                </a:solidFill>
              </a:rPr>
              <a:t>electrical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circuit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advice</a:t>
            </a:r>
            <a:r>
              <a:rPr lang="en-US" dirty="0" smtClean="0"/>
              <a:t> offered by an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dependent</a:t>
            </a:r>
            <a:r>
              <a:rPr lang="en-US" dirty="0" smtClean="0"/>
              <a:t> on the </a:t>
            </a:r>
            <a:r>
              <a:rPr lang="en-US" dirty="0" smtClean="0">
                <a:solidFill>
                  <a:srgbClr val="0000FF"/>
                </a:solidFill>
              </a:rPr>
              <a:t>amount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stored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Capability</a:t>
            </a:r>
            <a:r>
              <a:rPr lang="en-US" b="1" dirty="0" smtClean="0"/>
              <a:t> to </a:t>
            </a:r>
            <a:r>
              <a:rPr lang="en-US" b="1" dirty="0" smtClean="0">
                <a:solidFill>
                  <a:srgbClr val="C00000"/>
                </a:solidFill>
              </a:rPr>
              <a:t>assign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Confidence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Values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0000FF"/>
                </a:solidFill>
              </a:rPr>
              <a:t>deliver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quantitative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</a:p>
          <a:p>
            <a:pPr>
              <a:buNone/>
            </a:pPr>
            <a:r>
              <a:rPr lang="en-US" b="1" dirty="0" smtClean="0"/>
              <a:t>‡ </a:t>
            </a:r>
            <a:r>
              <a:rPr lang="en-US" dirty="0" smtClean="0"/>
              <a:t>Can </a:t>
            </a:r>
            <a:r>
              <a:rPr lang="en-US" dirty="0" smtClean="0">
                <a:solidFill>
                  <a:srgbClr val="0000FF"/>
                </a:solidFill>
              </a:rPr>
              <a:t>address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imprecise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incomplete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through </a:t>
            </a:r>
            <a:r>
              <a:rPr lang="en-US" dirty="0" smtClean="0">
                <a:solidFill>
                  <a:srgbClr val="0000FF"/>
                </a:solidFill>
              </a:rPr>
              <a:t>assignment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confidence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values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0000FF"/>
                </a:solidFill>
              </a:rPr>
              <a:t>interpret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qualitatively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derived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values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Applications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Best </a:t>
            </a:r>
            <a:r>
              <a:rPr lang="en-US" dirty="0" smtClean="0">
                <a:solidFill>
                  <a:srgbClr val="0000FF"/>
                </a:solidFill>
              </a:rPr>
              <a:t>suited</a:t>
            </a:r>
            <a:r>
              <a:rPr lang="en-US" dirty="0" smtClean="0"/>
              <a:t> for those dealing with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heuristics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solving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problems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suitable</a:t>
            </a:r>
            <a:r>
              <a:rPr lang="en-US" dirty="0" smtClean="0"/>
              <a:t> choice for those </a:t>
            </a:r>
            <a:r>
              <a:rPr lang="en-US" dirty="0" smtClean="0">
                <a:solidFill>
                  <a:srgbClr val="0000FF"/>
                </a:solidFill>
              </a:rPr>
              <a:t>problems</a:t>
            </a:r>
            <a:r>
              <a:rPr lang="en-US" dirty="0" smtClean="0"/>
              <a:t> that can be </a:t>
            </a:r>
            <a:r>
              <a:rPr lang="en-US" dirty="0" smtClean="0">
                <a:solidFill>
                  <a:srgbClr val="0000FF"/>
                </a:solidFill>
              </a:rPr>
              <a:t>solved</a:t>
            </a:r>
            <a:r>
              <a:rPr lang="en-US" dirty="0" smtClean="0"/>
              <a:t> using </a:t>
            </a:r>
            <a:r>
              <a:rPr lang="en-US" dirty="0" smtClean="0">
                <a:solidFill>
                  <a:srgbClr val="0000FF"/>
                </a:solidFill>
              </a:rPr>
              <a:t>purely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numerical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techniques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Cost-Effective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alternative</a:t>
            </a:r>
            <a:r>
              <a:rPr lang="en-US" b="1" dirty="0" smtClean="0"/>
              <a:t> to </a:t>
            </a:r>
            <a:r>
              <a:rPr lang="en-US" b="1" dirty="0" smtClean="0">
                <a:solidFill>
                  <a:srgbClr val="C00000"/>
                </a:solidFill>
              </a:rPr>
              <a:t>Human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Expert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 have become </a:t>
            </a:r>
            <a:r>
              <a:rPr lang="en-US" dirty="0" smtClean="0">
                <a:solidFill>
                  <a:srgbClr val="0000FF"/>
                </a:solidFill>
              </a:rPr>
              <a:t>increasingly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popular</a:t>
            </a:r>
            <a:r>
              <a:rPr lang="en-US" dirty="0" smtClean="0"/>
              <a:t> because of their </a:t>
            </a:r>
            <a:r>
              <a:rPr lang="en-US" dirty="0" smtClean="0">
                <a:solidFill>
                  <a:srgbClr val="0000FF"/>
                </a:solidFill>
              </a:rPr>
              <a:t>specialization</a:t>
            </a:r>
            <a:r>
              <a:rPr lang="en-US" dirty="0" smtClean="0"/>
              <a:t>, even in a narrow field.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Encoding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storing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domain-specific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economic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  <a:r>
              <a:rPr lang="en-US" dirty="0" smtClean="0"/>
              <a:t> due to </a:t>
            </a:r>
            <a:r>
              <a:rPr lang="en-US" dirty="0" smtClean="0">
                <a:solidFill>
                  <a:srgbClr val="0000FF"/>
                </a:solidFill>
              </a:rPr>
              <a:t>small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size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Specialists</a:t>
            </a:r>
            <a:r>
              <a:rPr lang="en-US" dirty="0" smtClean="0"/>
              <a:t> in many </a:t>
            </a:r>
            <a:r>
              <a:rPr lang="en-US" dirty="0" smtClean="0">
                <a:solidFill>
                  <a:srgbClr val="0000FF"/>
                </a:solidFill>
              </a:rPr>
              <a:t>areas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</a:rPr>
              <a:t>rare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consulting</a:t>
            </a:r>
            <a:r>
              <a:rPr lang="en-US" dirty="0" smtClean="0"/>
              <a:t> them is 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; an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of those </a:t>
            </a:r>
            <a:r>
              <a:rPr lang="en-US" dirty="0" smtClean="0">
                <a:solidFill>
                  <a:srgbClr val="0000FF"/>
                </a:solidFill>
              </a:rPr>
              <a:t>areas</a:t>
            </a:r>
            <a:r>
              <a:rPr lang="en-US" dirty="0" smtClean="0"/>
              <a:t> can be </a:t>
            </a:r>
            <a:r>
              <a:rPr lang="en-US" dirty="0" smtClean="0">
                <a:solidFill>
                  <a:srgbClr val="0000FF"/>
                </a:solidFill>
              </a:rPr>
              <a:t>useful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cost-effective</a:t>
            </a:r>
            <a:r>
              <a:rPr lang="en-US" dirty="0" smtClean="0"/>
              <a:t> alternative in the </a:t>
            </a:r>
            <a:r>
              <a:rPr lang="en-US" dirty="0" smtClean="0">
                <a:solidFill>
                  <a:srgbClr val="0000FF"/>
                </a:solidFill>
              </a:rPr>
              <a:t>long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1.3 Expert System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0000FF"/>
                </a:solidFill>
              </a:rPr>
              <a:t>features</a:t>
            </a:r>
            <a:r>
              <a:rPr lang="en-US" sz="2800" dirty="0" smtClean="0"/>
              <a:t> which </a:t>
            </a:r>
            <a:r>
              <a:rPr lang="en-US" sz="2800" dirty="0" smtClean="0">
                <a:solidFill>
                  <a:srgbClr val="0000FF"/>
                </a:solidFill>
              </a:rPr>
              <a:t>commonly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exist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rgbClr val="0000FF"/>
                </a:solidFill>
              </a:rPr>
              <a:t>expert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systems</a:t>
            </a:r>
            <a:r>
              <a:rPr lang="en-US" sz="2800" dirty="0" smtClean="0"/>
              <a:t> are 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Goal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Driven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Reasoning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C00000"/>
                </a:solidFill>
              </a:rPr>
              <a:t>Backward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Chaining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technique</a:t>
            </a:r>
            <a:r>
              <a:rPr lang="en-US" dirty="0" smtClean="0"/>
              <a:t> which uses </a:t>
            </a:r>
            <a:r>
              <a:rPr lang="en-US" dirty="0" smtClean="0">
                <a:solidFill>
                  <a:srgbClr val="0000FF"/>
                </a:solidFill>
              </a:rPr>
              <a:t>IF-THEN</a:t>
            </a:r>
            <a:r>
              <a:rPr lang="en-US" dirty="0" smtClean="0"/>
              <a:t> rules to repetitively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break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into </a:t>
            </a:r>
            <a:r>
              <a:rPr lang="en-US" dirty="0" smtClean="0">
                <a:solidFill>
                  <a:srgbClr val="0000FF"/>
                </a:solidFill>
              </a:rPr>
              <a:t>smaller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sub-goals</a:t>
            </a:r>
            <a:r>
              <a:rPr lang="en-US" dirty="0" smtClean="0"/>
              <a:t> which are </a:t>
            </a:r>
            <a:r>
              <a:rPr lang="en-US" dirty="0" smtClean="0">
                <a:solidFill>
                  <a:srgbClr val="0000FF"/>
                </a:solidFill>
              </a:rPr>
              <a:t>easier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prove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Coping</a:t>
            </a:r>
            <a:r>
              <a:rPr lang="en-US" b="1" dirty="0" smtClean="0"/>
              <a:t> with </a:t>
            </a:r>
            <a:r>
              <a:rPr lang="en-US" b="1" dirty="0" smtClean="0">
                <a:solidFill>
                  <a:srgbClr val="C00000"/>
                </a:solidFill>
              </a:rPr>
              <a:t>Uncertainty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ability</a:t>
            </a:r>
            <a:r>
              <a:rPr lang="en-US" dirty="0" smtClean="0"/>
              <a:t> of the system to </a:t>
            </a:r>
            <a:r>
              <a:rPr lang="en-US" dirty="0" smtClean="0">
                <a:solidFill>
                  <a:srgbClr val="0000FF"/>
                </a:solidFill>
              </a:rPr>
              <a:t>reason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which are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precisely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Data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Driven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Reasoning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C00000"/>
                </a:solidFill>
              </a:rPr>
              <a:t>Forward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Chaining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technique</a:t>
            </a:r>
            <a:r>
              <a:rPr lang="en-US" dirty="0" smtClean="0"/>
              <a:t> which uses </a:t>
            </a:r>
            <a:r>
              <a:rPr lang="en-US" dirty="0" smtClean="0">
                <a:solidFill>
                  <a:srgbClr val="0000FF"/>
                </a:solidFill>
              </a:rPr>
              <a:t>IF-THEN</a:t>
            </a:r>
            <a:r>
              <a:rPr lang="en-US" dirty="0" smtClean="0"/>
              <a:t> rules to </a:t>
            </a:r>
            <a:r>
              <a:rPr lang="en-US" dirty="0" smtClean="0">
                <a:solidFill>
                  <a:srgbClr val="0000FF"/>
                </a:solidFill>
              </a:rPr>
              <a:t>deduce</a:t>
            </a:r>
            <a:r>
              <a:rPr lang="en-US" dirty="0" smtClean="0"/>
              <a:t> a </a:t>
            </a:r>
            <a:br>
              <a:rPr lang="en-US" dirty="0" smtClean="0"/>
            </a:br>
            <a:r>
              <a:rPr lang="en-US" dirty="0" smtClean="0"/>
              <a:t>problem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initial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Data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Representation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way</a:t>
            </a:r>
            <a:r>
              <a:rPr lang="en-US" dirty="0" smtClean="0"/>
              <a:t> in which the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in the system is </a:t>
            </a:r>
            <a:r>
              <a:rPr lang="en-US" dirty="0" smtClean="0">
                <a:solidFill>
                  <a:srgbClr val="0000FF"/>
                </a:solidFill>
              </a:rPr>
              <a:t>stored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accessed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User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Interface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That portion of the </a:t>
            </a:r>
            <a:r>
              <a:rPr lang="en-US" dirty="0" smtClean="0">
                <a:solidFill>
                  <a:srgbClr val="0000FF"/>
                </a:solidFill>
              </a:rPr>
              <a:t>code</a:t>
            </a:r>
            <a:r>
              <a:rPr lang="en-US" dirty="0" smtClean="0"/>
              <a:t> which creates an </a:t>
            </a:r>
            <a:r>
              <a:rPr lang="en-US" dirty="0" smtClean="0">
                <a:solidFill>
                  <a:srgbClr val="0000FF"/>
                </a:solidFill>
              </a:rPr>
              <a:t>easy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Explanations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ability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explain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reasoning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  <a:r>
              <a:rPr lang="en-US" dirty="0" smtClean="0"/>
              <a:t> that it </a:t>
            </a:r>
            <a:r>
              <a:rPr lang="en-US" dirty="0" smtClean="0">
                <a:solidFill>
                  <a:srgbClr val="0000FF"/>
                </a:solidFill>
              </a:rPr>
              <a:t>used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reach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recommendation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Uncertainty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Often 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imperfect</a:t>
            </a:r>
            <a:r>
              <a:rPr lang="en-US" dirty="0" smtClean="0"/>
              <a:t> which causes </a:t>
            </a:r>
            <a:r>
              <a:rPr lang="en-US" dirty="0" smtClean="0">
                <a:solidFill>
                  <a:srgbClr val="0000FF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work in the </a:t>
            </a:r>
            <a:r>
              <a:rPr lang="en-US" dirty="0" smtClean="0">
                <a:solidFill>
                  <a:srgbClr val="0000FF"/>
                </a:solidFill>
              </a:rPr>
              <a:t>real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world</a:t>
            </a:r>
            <a:r>
              <a:rPr lang="en-US" dirty="0" smtClean="0"/>
              <a:t>, Expert systems must be able to deal with </a:t>
            </a:r>
            <a:r>
              <a:rPr lang="en-US" dirty="0" smtClean="0">
                <a:solidFill>
                  <a:srgbClr val="0000FF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rgbClr val="0000FF"/>
                </a:solidFill>
              </a:rPr>
              <a:t>simple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way</a:t>
            </a:r>
            <a:r>
              <a:rPr lang="en-US" dirty="0" smtClean="0"/>
              <a:t> is to </a:t>
            </a:r>
            <a:r>
              <a:rPr lang="en-US" dirty="0" smtClean="0">
                <a:solidFill>
                  <a:srgbClr val="0000FF"/>
                </a:solidFill>
              </a:rPr>
              <a:t>associate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numeric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with each </a:t>
            </a:r>
            <a:r>
              <a:rPr lang="en-US" dirty="0" smtClean="0">
                <a:solidFill>
                  <a:srgbClr val="0000FF"/>
                </a:solidFill>
              </a:rPr>
              <a:t>piece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in the system.</a:t>
            </a:r>
          </a:p>
          <a:p>
            <a:r>
              <a:rPr lang="en-US" dirty="0" smtClean="0"/>
              <a:t>The numeric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represents the </a:t>
            </a:r>
            <a:r>
              <a:rPr lang="en-US" dirty="0" smtClean="0">
                <a:solidFill>
                  <a:srgbClr val="0000FF"/>
                </a:solidFill>
              </a:rPr>
              <a:t>certainty</a:t>
            </a:r>
            <a:r>
              <a:rPr lang="en-US" dirty="0" smtClean="0"/>
              <a:t> with which the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known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0000FF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ways</a:t>
            </a:r>
            <a:r>
              <a:rPr lang="en-US" dirty="0" smtClean="0"/>
              <a:t> in which these </a:t>
            </a:r>
            <a:r>
              <a:rPr lang="en-US" dirty="0" smtClean="0">
                <a:solidFill>
                  <a:srgbClr val="0000FF"/>
                </a:solidFill>
              </a:rPr>
              <a:t>numbers</a:t>
            </a:r>
            <a:r>
              <a:rPr lang="en-US" dirty="0" smtClean="0"/>
              <a:t> can be </a:t>
            </a:r>
            <a:r>
              <a:rPr lang="en-US" dirty="0" smtClean="0">
                <a:solidFill>
                  <a:srgbClr val="0000FF"/>
                </a:solidFill>
              </a:rPr>
              <a:t>defined</a:t>
            </a:r>
            <a:r>
              <a:rPr lang="en-US" dirty="0" smtClean="0"/>
              <a:t>, and how they are </a:t>
            </a:r>
            <a:r>
              <a:rPr lang="en-US" dirty="0" smtClean="0">
                <a:solidFill>
                  <a:srgbClr val="0000FF"/>
                </a:solidFill>
              </a:rPr>
              <a:t>combined</a:t>
            </a:r>
            <a:r>
              <a:rPr lang="en-US" dirty="0" smtClean="0"/>
              <a:t> during the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Data Representation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built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around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module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acquisition</a:t>
            </a:r>
            <a:r>
              <a:rPr lang="en-US" dirty="0" smtClean="0"/>
              <a:t> </a:t>
            </a:r>
            <a:r>
              <a:rPr lang="ar-EG" dirty="0" smtClean="0"/>
              <a:t>اكتساب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transferring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to computer.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representation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faithful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representation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what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single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representation</a:t>
            </a:r>
            <a:r>
              <a:rPr lang="en-US" dirty="0" smtClean="0"/>
              <a:t> system is </a:t>
            </a:r>
            <a:r>
              <a:rPr lang="en-US" dirty="0" smtClean="0">
                <a:solidFill>
                  <a:srgbClr val="FF0000"/>
                </a:solidFill>
              </a:rPr>
              <a:t>optimal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applications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The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depends on </a:t>
            </a:r>
            <a:r>
              <a:rPr lang="en-US" dirty="0" smtClean="0">
                <a:solidFill>
                  <a:srgbClr val="0000FF"/>
                </a:solidFill>
              </a:rPr>
              <a:t>choosing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encoding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scheme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suited</a:t>
            </a:r>
            <a:r>
              <a:rPr lang="en-US" dirty="0" smtClean="0"/>
              <a:t> for the </a:t>
            </a:r>
            <a:r>
              <a:rPr lang="en-US" dirty="0" smtClean="0">
                <a:solidFill>
                  <a:srgbClr val="0000FF"/>
                </a:solidFill>
              </a:rPr>
              <a:t>kind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the system is based on.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IF-THEN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Semantic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networks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Frames</a:t>
            </a:r>
          </a:p>
          <a:p>
            <a:pPr>
              <a:buNone/>
            </a:pPr>
            <a:r>
              <a:rPr lang="en-US" dirty="0" smtClean="0"/>
              <a:t>    are the </a:t>
            </a:r>
            <a:r>
              <a:rPr lang="en-US" dirty="0" smtClean="0">
                <a:solidFill>
                  <a:srgbClr val="00B050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commonly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used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representation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schemes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Explanations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An important features of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systems</a:t>
            </a:r>
            <a:r>
              <a:rPr lang="en-US" dirty="0" smtClean="0"/>
              <a:t> is their </a:t>
            </a:r>
            <a:r>
              <a:rPr lang="en-US" dirty="0" smtClean="0">
                <a:solidFill>
                  <a:srgbClr val="0000FF"/>
                </a:solidFill>
              </a:rPr>
              <a:t>ability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explain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themselves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Given that the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knows</a:t>
            </a:r>
            <a:r>
              <a:rPr lang="en-US" dirty="0" smtClean="0"/>
              <a:t> which 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were </a:t>
            </a:r>
            <a:r>
              <a:rPr lang="en-US" dirty="0" smtClean="0">
                <a:solidFill>
                  <a:srgbClr val="0000FF"/>
                </a:solidFill>
              </a:rPr>
              <a:t>used</a:t>
            </a:r>
            <a:r>
              <a:rPr lang="en-US" dirty="0" smtClean="0"/>
              <a:t> during the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FF0000"/>
                </a:solidFill>
              </a:rPr>
              <a:t>provide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those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rules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FF0000"/>
                </a:solidFill>
              </a:rPr>
              <a:t>user</a:t>
            </a:r>
            <a:r>
              <a:rPr lang="en-US" dirty="0" smtClean="0"/>
              <a:t> as means for </a:t>
            </a:r>
            <a:r>
              <a:rPr lang="en-US" dirty="0" smtClean="0">
                <a:solidFill>
                  <a:srgbClr val="FF0000"/>
                </a:solidFill>
              </a:rPr>
              <a:t>explaining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results</a:t>
            </a:r>
            <a:endParaRPr lang="en-US" dirty="0" smtClean="0"/>
          </a:p>
          <a:p>
            <a:r>
              <a:rPr lang="en-US" dirty="0" smtClean="0"/>
              <a:t>By looking at explanations, the knowledge engineer can see how the system is behaving, and how the rules and data are interacting.</a:t>
            </a:r>
          </a:p>
          <a:p>
            <a:r>
              <a:rPr lang="en-US" dirty="0" smtClean="0"/>
              <a:t> This is </a:t>
            </a:r>
            <a:r>
              <a:rPr lang="en-US" dirty="0" smtClean="0">
                <a:solidFill>
                  <a:srgbClr val="FF0000"/>
                </a:solidFill>
              </a:rPr>
              <a:t>very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valuable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diagnostic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tool</a:t>
            </a:r>
            <a:r>
              <a:rPr lang="en-US" dirty="0" smtClean="0"/>
              <a:t> during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Knowledge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dirty="0" smtClean="0">
                <a:solidFill>
                  <a:srgbClr val="FF0000"/>
                </a:solidFill>
              </a:rPr>
              <a:t>Knowledge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acquisition</a:t>
            </a:r>
            <a:r>
              <a:rPr lang="en-US" sz="2400" dirty="0" smtClean="0"/>
              <a:t> includes the </a:t>
            </a:r>
            <a:r>
              <a:rPr lang="en-US" sz="2400" dirty="0" smtClean="0">
                <a:solidFill>
                  <a:srgbClr val="0000FF"/>
                </a:solidFill>
              </a:rPr>
              <a:t>elicitation </a:t>
            </a:r>
            <a:r>
              <a:rPr lang="ar-EG" sz="2400" dirty="0" smtClean="0">
                <a:solidFill>
                  <a:srgbClr val="0000FF"/>
                </a:solidFill>
              </a:rPr>
              <a:t>استخراج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collection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analysis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modeling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validation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FF"/>
                </a:solidFill>
              </a:rPr>
              <a:t>knowledge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2.1 </a:t>
            </a:r>
            <a:r>
              <a:rPr lang="en-US" sz="2400" b="1" dirty="0" smtClean="0">
                <a:solidFill>
                  <a:srgbClr val="C00000"/>
                </a:solidFill>
              </a:rPr>
              <a:t>Issues in Knowledge Acquisition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 The important issues in knowledge acquisition are: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knowledge</a:t>
            </a:r>
            <a:r>
              <a:rPr lang="en-US" sz="2400" dirty="0" smtClean="0"/>
              <a:t> is in the </a:t>
            </a:r>
            <a:r>
              <a:rPr lang="en-US" sz="2400" dirty="0" smtClean="0">
                <a:solidFill>
                  <a:srgbClr val="0000FF"/>
                </a:solidFill>
              </a:rPr>
              <a:t>head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FF"/>
                </a:solidFill>
              </a:rPr>
              <a:t>experts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Experts</a:t>
            </a:r>
            <a:r>
              <a:rPr lang="en-US" sz="2400" dirty="0" smtClean="0"/>
              <a:t> have </a:t>
            </a:r>
            <a:r>
              <a:rPr lang="en-US" sz="2400" dirty="0" smtClean="0">
                <a:solidFill>
                  <a:srgbClr val="0000FF"/>
                </a:solidFill>
              </a:rPr>
              <a:t>vast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amounts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FF"/>
                </a:solidFill>
              </a:rPr>
              <a:t>knowledge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Experts</a:t>
            </a:r>
            <a:r>
              <a:rPr lang="en-US" sz="2400" dirty="0" smtClean="0"/>
              <a:t> have a </a:t>
            </a:r>
            <a:r>
              <a:rPr lang="en-US" sz="2400" dirty="0" smtClean="0">
                <a:solidFill>
                  <a:srgbClr val="0000FF"/>
                </a:solidFill>
              </a:rPr>
              <a:t>lot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0000FF"/>
                </a:solidFill>
              </a:rPr>
              <a:t>tacit knowledge </a:t>
            </a:r>
            <a:r>
              <a:rPr lang="ar-EG" sz="2400" dirty="0" smtClean="0">
                <a:solidFill>
                  <a:srgbClr val="0000FF"/>
                </a:solidFill>
              </a:rPr>
              <a:t>معرفة ضمني</a:t>
            </a:r>
            <a:r>
              <a:rPr lang="ar-EG" sz="2400" dirty="0" smtClean="0"/>
              <a:t>ة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They </a:t>
            </a:r>
            <a:r>
              <a:rPr lang="en-US" dirty="0" smtClean="0">
                <a:solidFill>
                  <a:srgbClr val="0000FF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0000FF"/>
                </a:solidFill>
              </a:rPr>
              <a:t>they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use</a:t>
            </a:r>
          </a:p>
          <a:p>
            <a:pPr>
              <a:buNone/>
            </a:pPr>
            <a:r>
              <a:rPr lang="en-US" b="1" dirty="0" smtClean="0"/>
              <a:t> 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Tacit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hard</a:t>
            </a:r>
            <a:r>
              <a:rPr lang="en-US" dirty="0" smtClean="0"/>
              <a:t> (impossible) to </a:t>
            </a:r>
            <a:r>
              <a:rPr lang="en-US" dirty="0" smtClean="0">
                <a:solidFill>
                  <a:srgbClr val="0000FF"/>
                </a:solidFill>
              </a:rPr>
              <a:t>describe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Experts</a:t>
            </a:r>
            <a:r>
              <a:rPr lang="en-US" sz="2400" dirty="0" smtClean="0"/>
              <a:t> are very </a:t>
            </a:r>
            <a:r>
              <a:rPr lang="en-US" sz="2400" dirty="0" smtClean="0">
                <a:solidFill>
                  <a:srgbClr val="0000FF"/>
                </a:solidFill>
              </a:rPr>
              <a:t>busy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valuable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people</a:t>
            </a:r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dirty="0" smtClean="0"/>
              <a:t>■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expert</a:t>
            </a:r>
            <a:r>
              <a:rPr lang="en-US" sz="2400" dirty="0" smtClean="0"/>
              <a:t> does </a:t>
            </a:r>
            <a:r>
              <a:rPr lang="en-US" sz="2400" dirty="0" smtClean="0">
                <a:solidFill>
                  <a:srgbClr val="0000FF"/>
                </a:solidFill>
              </a:rPr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know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everything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Transferring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rgbClr val="0000FF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to a </a:t>
            </a:r>
            <a:r>
              <a:rPr lang="en-US" dirty="0" smtClean="0">
                <a:solidFill>
                  <a:srgbClr val="0000FF"/>
                </a:solidFill>
              </a:rPr>
              <a:t>computer</a:t>
            </a:r>
            <a:r>
              <a:rPr lang="en-US" dirty="0" smtClean="0"/>
              <a:t> is often the </a:t>
            </a:r>
            <a:r>
              <a:rPr lang="en-US" dirty="0" smtClean="0">
                <a:solidFill>
                  <a:srgbClr val="0000FF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difficult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part</a:t>
            </a:r>
            <a:r>
              <a:rPr lang="en-US" dirty="0" smtClean="0"/>
              <a:t> of building an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acquired</a:t>
            </a:r>
            <a:r>
              <a:rPr lang="en-US" dirty="0" smtClean="0"/>
              <a:t> from the </a:t>
            </a:r>
            <a:r>
              <a:rPr lang="en-US" dirty="0" smtClean="0">
                <a:solidFill>
                  <a:srgbClr val="0000FF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must be </a:t>
            </a:r>
            <a:r>
              <a:rPr lang="en-US" dirty="0" smtClean="0">
                <a:solidFill>
                  <a:srgbClr val="FF0000"/>
                </a:solidFill>
              </a:rPr>
              <a:t>encoded</a:t>
            </a:r>
            <a:r>
              <a:rPr lang="en-US" dirty="0" smtClean="0"/>
              <a:t> in such a way that it remains a </a:t>
            </a:r>
            <a:r>
              <a:rPr lang="en-US" dirty="0" smtClean="0">
                <a:solidFill>
                  <a:srgbClr val="FF0000"/>
                </a:solidFill>
              </a:rPr>
              <a:t>faithful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representation</a:t>
            </a:r>
            <a:r>
              <a:rPr lang="en-US" dirty="0" smtClean="0"/>
              <a:t> of what the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knows</a:t>
            </a:r>
            <a:r>
              <a:rPr lang="en-US" dirty="0" smtClean="0"/>
              <a:t>, and it can be </a:t>
            </a:r>
            <a:r>
              <a:rPr lang="en-US" dirty="0" smtClean="0">
                <a:solidFill>
                  <a:srgbClr val="FF0000"/>
                </a:solidFill>
              </a:rPr>
              <a:t>manipulated</a:t>
            </a:r>
            <a:r>
              <a:rPr lang="en-US" dirty="0" smtClean="0"/>
              <a:t> by a </a:t>
            </a:r>
            <a:r>
              <a:rPr lang="en-US" dirty="0" smtClean="0">
                <a:solidFill>
                  <a:srgbClr val="FF0000"/>
                </a:solidFill>
              </a:rPr>
              <a:t>computer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0000FF"/>
                </a:solidFill>
              </a:rPr>
              <a:t>Three</a:t>
            </a:r>
            <a:r>
              <a:rPr lang="en-US" dirty="0" smtClean="0"/>
              <a:t> common </a:t>
            </a:r>
            <a:r>
              <a:rPr lang="en-US" dirty="0" smtClean="0">
                <a:solidFill>
                  <a:srgbClr val="0000FF"/>
                </a:solidFill>
              </a:rPr>
              <a:t>methods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representation</a:t>
            </a:r>
            <a:r>
              <a:rPr lang="en-US" dirty="0" smtClean="0"/>
              <a:t> evolved over the years are: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IF-THEN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rules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Semantic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networks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Frames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9154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3. Knowledge Base 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(Representing and Using Domain Knowledge)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Expert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What is Expert System ?</a:t>
            </a:r>
            <a:endParaRPr lang="en-US" dirty="0" smtClean="0"/>
          </a:p>
          <a:p>
            <a:r>
              <a:rPr lang="en-US" dirty="0" smtClean="0"/>
              <a:t>An expert system, is an </a:t>
            </a:r>
            <a:r>
              <a:rPr lang="en-US" dirty="0" smtClean="0">
                <a:solidFill>
                  <a:srgbClr val="0000FF"/>
                </a:solidFill>
              </a:rPr>
              <a:t>interactive</a:t>
            </a:r>
            <a:r>
              <a:rPr lang="en-US" dirty="0" smtClean="0"/>
              <a:t> computer-based </a:t>
            </a:r>
            <a:r>
              <a:rPr lang="en-US" dirty="0" smtClean="0">
                <a:solidFill>
                  <a:srgbClr val="FF0000"/>
                </a:solidFill>
              </a:rPr>
              <a:t>decision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tool</a:t>
            </a:r>
            <a:r>
              <a:rPr lang="en-US" dirty="0" smtClean="0"/>
              <a:t> that uses both </a:t>
            </a:r>
            <a:r>
              <a:rPr lang="en-US" dirty="0" smtClean="0">
                <a:solidFill>
                  <a:srgbClr val="0000FF"/>
                </a:solidFill>
              </a:rPr>
              <a:t>facts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heuristics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solve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difficult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decision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problems</a:t>
            </a:r>
            <a:r>
              <a:rPr lang="en-US" dirty="0" smtClean="0"/>
              <a:t>, based on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acquired</a:t>
            </a:r>
            <a:r>
              <a:rPr lang="en-US" dirty="0" smtClean="0"/>
              <a:t> from an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expert system is a </a:t>
            </a:r>
            <a:r>
              <a:rPr lang="en-US" dirty="0" smtClean="0">
                <a:solidFill>
                  <a:srgbClr val="0000FF"/>
                </a:solidFill>
              </a:rPr>
              <a:t>model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associated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procedure</a:t>
            </a:r>
            <a:r>
              <a:rPr lang="en-US" dirty="0" smtClean="0"/>
              <a:t> that exhibits, within a </a:t>
            </a:r>
            <a:r>
              <a:rPr lang="en-US" dirty="0" smtClean="0">
                <a:solidFill>
                  <a:srgbClr val="FF0000"/>
                </a:solidFill>
              </a:rPr>
              <a:t>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  <a:r>
              <a:rPr lang="en-US" dirty="0" smtClean="0"/>
              <a:t>, a degree of </a:t>
            </a:r>
            <a:r>
              <a:rPr lang="en-US" dirty="0" smtClean="0">
                <a:solidFill>
                  <a:srgbClr val="0000FF"/>
                </a:solidFill>
              </a:rPr>
              <a:t>expertise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solving</a:t>
            </a:r>
            <a:r>
              <a:rPr lang="en-US" dirty="0" smtClean="0"/>
              <a:t> that is comparable to that of a </a:t>
            </a:r>
            <a:r>
              <a:rPr lang="en-US" dirty="0" smtClean="0">
                <a:solidFill>
                  <a:srgbClr val="0000FF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3.1 IF-THEN rules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91" y="1676400"/>
            <a:ext cx="857485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3.2 Semantic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this scheme,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represented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terms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relationships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The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 are denoted as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0000FF"/>
                </a:solidFill>
              </a:rPr>
              <a:t>graph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relationship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objects</a:t>
            </a:r>
            <a:r>
              <a:rPr lang="en-US" dirty="0" smtClean="0"/>
              <a:t> are denoted as a </a:t>
            </a:r>
            <a:r>
              <a:rPr lang="en-US" dirty="0" smtClean="0">
                <a:solidFill>
                  <a:srgbClr val="0000FF"/>
                </a:solidFill>
              </a:rPr>
              <a:t>link</a:t>
            </a:r>
            <a:r>
              <a:rPr lang="en-US" dirty="0" smtClean="0"/>
              <a:t> between the corresponding </a:t>
            </a:r>
            <a:r>
              <a:rPr lang="en-US" dirty="0" smtClean="0">
                <a:solidFill>
                  <a:srgbClr val="0000FF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The most common </a:t>
            </a:r>
            <a:r>
              <a:rPr lang="en-US" dirty="0" smtClean="0">
                <a:solidFill>
                  <a:srgbClr val="0000FF"/>
                </a:solidFill>
              </a:rPr>
              <a:t>form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semantic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networks</a:t>
            </a:r>
            <a:r>
              <a:rPr lang="en-US" dirty="0" smtClean="0"/>
              <a:t> uses the </a:t>
            </a:r>
            <a:r>
              <a:rPr lang="en-US" dirty="0" smtClean="0">
                <a:solidFill>
                  <a:srgbClr val="0000FF"/>
                </a:solidFill>
              </a:rPr>
              <a:t>links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 to represent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IS-A</a:t>
            </a:r>
            <a:r>
              <a:rPr lang="en-US" dirty="0" smtClean="0"/>
              <a:t> and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relationships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0000FF"/>
                </a:solidFill>
              </a:rPr>
              <a:t>objects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229600" cy="167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Example of Semantic Network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car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IS-A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vehicle</a:t>
            </a:r>
            <a:r>
              <a:rPr lang="en-US" dirty="0" smtClean="0"/>
              <a:t>; a </a:t>
            </a:r>
            <a:r>
              <a:rPr lang="en-US" dirty="0" smtClean="0">
                <a:solidFill>
                  <a:srgbClr val="0000FF"/>
                </a:solidFill>
              </a:rPr>
              <a:t>vehicle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HAS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wheels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kind of relationship establishes an </a:t>
            </a:r>
            <a:r>
              <a:rPr lang="en-US" dirty="0" smtClean="0">
                <a:solidFill>
                  <a:srgbClr val="0000FF"/>
                </a:solidFill>
              </a:rPr>
              <a:t>inheritance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hierarchy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FF"/>
                </a:solidFill>
              </a:rPr>
              <a:t>network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599"/>
            <a:ext cx="5334000" cy="451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0960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3.3 Frames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this technique,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decomposed</a:t>
            </a:r>
            <a:r>
              <a:rPr lang="en-US" dirty="0" smtClean="0"/>
              <a:t> into highly </a:t>
            </a:r>
            <a:r>
              <a:rPr lang="en-US" dirty="0" smtClean="0">
                <a:solidFill>
                  <a:srgbClr val="0000FF"/>
                </a:solidFill>
              </a:rPr>
              <a:t>modular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pieces</a:t>
            </a:r>
            <a:r>
              <a:rPr lang="en-US" dirty="0" smtClean="0"/>
              <a:t> called </a:t>
            </a:r>
            <a:r>
              <a:rPr lang="en-US" b="1" dirty="0" smtClean="0">
                <a:solidFill>
                  <a:srgbClr val="FF0000"/>
                </a:solidFill>
              </a:rPr>
              <a:t>frames</a:t>
            </a:r>
            <a:r>
              <a:rPr lang="en-US" dirty="0" smtClean="0"/>
              <a:t>, which are generalized </a:t>
            </a:r>
            <a:r>
              <a:rPr lang="en-US" b="1" dirty="0" smtClean="0">
                <a:solidFill>
                  <a:srgbClr val="FF0000"/>
                </a:solidFill>
              </a:rPr>
              <a:t>record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structures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consist of </a:t>
            </a:r>
            <a:r>
              <a:rPr lang="en-US" b="1" dirty="0" smtClean="0">
                <a:solidFill>
                  <a:srgbClr val="0000FF"/>
                </a:solidFill>
              </a:rPr>
              <a:t>concepts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attributes</a:t>
            </a:r>
            <a:r>
              <a:rPr lang="en-US" dirty="0" smtClean="0"/>
              <a:t> of concepts, </a:t>
            </a:r>
            <a:r>
              <a:rPr lang="en-US" b="1" dirty="0" smtClean="0">
                <a:solidFill>
                  <a:srgbClr val="0000FF"/>
                </a:solidFill>
              </a:rPr>
              <a:t>relationships</a:t>
            </a:r>
            <a:r>
              <a:rPr lang="en-US" dirty="0" smtClean="0"/>
              <a:t> between concepts, and </a:t>
            </a:r>
            <a:r>
              <a:rPr lang="en-US" b="1" dirty="0" smtClean="0">
                <a:solidFill>
                  <a:srgbClr val="0000FF"/>
                </a:solidFill>
              </a:rPr>
              <a:t>procedures</a:t>
            </a:r>
            <a:r>
              <a:rPr lang="en-US" dirty="0" smtClean="0"/>
              <a:t> to handle relationships as well as attribute values.  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Each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concept</a:t>
            </a:r>
            <a:r>
              <a:rPr lang="en-US" dirty="0" smtClean="0"/>
              <a:t> may be </a:t>
            </a:r>
            <a:r>
              <a:rPr lang="en-US" dirty="0" smtClean="0">
                <a:solidFill>
                  <a:srgbClr val="0000FF"/>
                </a:solidFill>
              </a:rPr>
              <a:t>represented</a:t>
            </a:r>
            <a:r>
              <a:rPr lang="en-US" dirty="0" smtClean="0"/>
              <a:t> as a </a:t>
            </a:r>
            <a:r>
              <a:rPr lang="en-US" dirty="0" smtClean="0">
                <a:solidFill>
                  <a:srgbClr val="0000FF"/>
                </a:solidFill>
              </a:rPr>
              <a:t>separate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frame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attributes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relationships</a:t>
            </a:r>
            <a:r>
              <a:rPr lang="en-US" dirty="0" smtClean="0"/>
              <a:t> between concepts, and the </a:t>
            </a:r>
            <a:r>
              <a:rPr lang="en-US" dirty="0" smtClean="0">
                <a:solidFill>
                  <a:srgbClr val="0000FF"/>
                </a:solidFill>
              </a:rPr>
              <a:t>procedures</a:t>
            </a:r>
            <a:r>
              <a:rPr lang="en-US" dirty="0" smtClean="0"/>
              <a:t> are represented by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slots</a:t>
            </a:r>
            <a:r>
              <a:rPr lang="en-US" dirty="0" smtClean="0"/>
              <a:t> in a </a:t>
            </a:r>
            <a:r>
              <a:rPr lang="en-US" b="1" dirty="0" smtClean="0">
                <a:solidFill>
                  <a:srgbClr val="C00000"/>
                </a:solidFill>
              </a:rPr>
              <a:t>frame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contents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C00000"/>
                </a:solidFill>
              </a:rPr>
              <a:t>slot</a:t>
            </a:r>
            <a:r>
              <a:rPr lang="en-US" dirty="0" smtClean="0"/>
              <a:t> may be of any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00FF"/>
                </a:solidFill>
              </a:rPr>
              <a:t>numbers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strings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functions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procedures</a:t>
            </a:r>
            <a:r>
              <a:rPr lang="en-US" dirty="0" smtClean="0"/>
              <a:t> and so on.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frames</a:t>
            </a:r>
            <a:r>
              <a:rPr lang="en-US" dirty="0" smtClean="0"/>
              <a:t> may be </a:t>
            </a:r>
            <a:r>
              <a:rPr lang="en-US" b="1" dirty="0" smtClean="0">
                <a:solidFill>
                  <a:srgbClr val="0000FF"/>
                </a:solidFill>
              </a:rPr>
              <a:t>linked</a:t>
            </a:r>
            <a:r>
              <a:rPr lang="en-US" dirty="0" smtClean="0"/>
              <a:t> to other </a:t>
            </a:r>
            <a:r>
              <a:rPr lang="en-US" dirty="0" smtClean="0">
                <a:solidFill>
                  <a:srgbClr val="FF0000"/>
                </a:solidFill>
              </a:rPr>
              <a:t>frames</a:t>
            </a:r>
            <a:r>
              <a:rPr lang="en-US" dirty="0" smtClean="0"/>
              <a:t>, providing the same kind of </a:t>
            </a:r>
            <a:r>
              <a:rPr lang="en-US" dirty="0" smtClean="0">
                <a:solidFill>
                  <a:srgbClr val="0000FF"/>
                </a:solidFill>
              </a:rPr>
              <a:t>inheritance</a:t>
            </a:r>
            <a:r>
              <a:rPr lang="en-US" dirty="0" smtClean="0"/>
              <a:t> as that provided by a semantic network.</a:t>
            </a:r>
          </a:p>
          <a:p>
            <a:r>
              <a:rPr lang="en-US" dirty="0" smtClean="0"/>
              <a:t> A </a:t>
            </a:r>
            <a:r>
              <a:rPr lang="en-US" dirty="0" smtClean="0">
                <a:solidFill>
                  <a:srgbClr val="0000FF"/>
                </a:solidFill>
              </a:rPr>
              <a:t>frame-based</a:t>
            </a:r>
            <a:r>
              <a:rPr lang="en-US" dirty="0" smtClean="0"/>
              <a:t> representation is ideally </a:t>
            </a:r>
            <a:r>
              <a:rPr lang="en-US" dirty="0" smtClean="0">
                <a:solidFill>
                  <a:srgbClr val="0000FF"/>
                </a:solidFill>
              </a:rPr>
              <a:t>suited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object-oriented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programming</a:t>
            </a:r>
            <a:r>
              <a:rPr lang="en-US" dirty="0" smtClean="0"/>
              <a:t> techniques.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</a:t>
            </a:r>
            <a:r>
              <a:rPr lang="en-US" b="1" dirty="0" smtClean="0"/>
              <a:t> : </a:t>
            </a:r>
            <a:r>
              <a:rPr lang="en-US" b="1" dirty="0" smtClean="0">
                <a:solidFill>
                  <a:srgbClr val="0000FF"/>
                </a:solidFill>
              </a:rPr>
              <a:t>Frame-based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Representation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of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Knowledge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frames</a:t>
            </a:r>
            <a:r>
              <a:rPr lang="en-US" dirty="0" smtClean="0"/>
              <a:t>, their </a:t>
            </a:r>
            <a:r>
              <a:rPr lang="en-US" dirty="0" smtClean="0">
                <a:solidFill>
                  <a:srgbClr val="0000FF"/>
                </a:solidFill>
              </a:rPr>
              <a:t>slots</a:t>
            </a:r>
            <a:r>
              <a:rPr lang="en-US" dirty="0" smtClean="0"/>
              <a:t> and the slots filled with data type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477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Working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refers to </a:t>
            </a:r>
            <a:r>
              <a:rPr lang="en-US" dirty="0" smtClean="0">
                <a:solidFill>
                  <a:srgbClr val="0000FF"/>
                </a:solidFill>
              </a:rPr>
              <a:t>task-specific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for a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contents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working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memory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/>
              <a:t> with each problem </a:t>
            </a:r>
            <a:r>
              <a:rPr lang="en-US" dirty="0" smtClean="0">
                <a:solidFill>
                  <a:srgbClr val="FF0000"/>
                </a:solidFill>
              </a:rPr>
              <a:t>situation</a:t>
            </a:r>
            <a:r>
              <a:rPr lang="en-US" dirty="0" smtClean="0"/>
              <a:t>. Consequently, it is the most </a:t>
            </a:r>
            <a:r>
              <a:rPr lang="en-US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component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in a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 has some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associated with it.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 may consist of the </a:t>
            </a:r>
            <a:r>
              <a:rPr lang="en-US" dirty="0" smtClean="0">
                <a:solidFill>
                  <a:srgbClr val="0000FF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conditions</a:t>
            </a:r>
            <a:r>
              <a:rPr lang="en-US" dirty="0" smtClean="0"/>
              <a:t> leading to the problem, its </a:t>
            </a:r>
            <a:r>
              <a:rPr lang="en-US" dirty="0" smtClean="0">
                <a:solidFill>
                  <a:srgbClr val="0000FF"/>
                </a:solidFill>
              </a:rPr>
              <a:t>parameters</a:t>
            </a:r>
            <a:r>
              <a:rPr lang="en-US" dirty="0" smtClean="0"/>
              <a:t> and so on.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specific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needs to be </a:t>
            </a:r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rgbClr val="FF0000"/>
                </a:solidFill>
              </a:rPr>
              <a:t>user</a:t>
            </a:r>
            <a:r>
              <a:rPr lang="en-US" dirty="0" smtClean="0"/>
              <a:t> at the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using</a:t>
            </a:r>
            <a:r>
              <a:rPr lang="en-US" dirty="0" smtClean="0"/>
              <a:t>, means </a:t>
            </a:r>
            <a:r>
              <a:rPr lang="en-US" dirty="0" smtClean="0">
                <a:solidFill>
                  <a:srgbClr val="FF0000"/>
                </a:solidFill>
              </a:rPr>
              <a:t>consulting</a:t>
            </a:r>
            <a:r>
              <a:rPr lang="en-US" dirty="0" smtClean="0"/>
              <a:t> the expert system.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Working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memory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C000"/>
                </a:solidFill>
              </a:rPr>
              <a:t>related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883920"/>
          </a:xfrm>
        </p:spPr>
        <p:txBody>
          <a:bodyPr/>
          <a:lstStyle/>
          <a:p>
            <a:r>
              <a:rPr lang="en-US" dirty="0" smtClean="0"/>
              <a:t>Fig. below shows how </a:t>
            </a:r>
            <a:r>
              <a:rPr lang="en-US" dirty="0" smtClean="0">
                <a:solidFill>
                  <a:srgbClr val="FF0000"/>
                </a:solidFill>
              </a:rPr>
              <a:t>Working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memory</a:t>
            </a:r>
            <a:r>
              <a:rPr lang="en-US" dirty="0" smtClean="0"/>
              <a:t> is closely </a:t>
            </a:r>
            <a:r>
              <a:rPr lang="en-US" dirty="0" smtClean="0">
                <a:solidFill>
                  <a:srgbClr val="0000FF"/>
                </a:solidFill>
              </a:rPr>
              <a:t>related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interface</a:t>
            </a:r>
            <a:r>
              <a:rPr lang="en-US" dirty="0" smtClean="0"/>
              <a:t> of the expert system.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4548897" cy="472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Inference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inference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engine</a:t>
            </a:r>
            <a:r>
              <a:rPr lang="en-US" sz="2800" dirty="0" smtClean="0"/>
              <a:t> is a generic </a:t>
            </a:r>
            <a:r>
              <a:rPr lang="en-US" sz="2800" dirty="0" smtClean="0">
                <a:solidFill>
                  <a:srgbClr val="0000FF"/>
                </a:solidFill>
              </a:rPr>
              <a:t>control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mechanism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rgbClr val="0000FF"/>
                </a:solidFill>
              </a:rPr>
              <a:t>navigating</a:t>
            </a:r>
            <a:r>
              <a:rPr lang="en-US" sz="2800" dirty="0" smtClean="0"/>
              <a:t> through and </a:t>
            </a:r>
            <a:r>
              <a:rPr lang="en-US" sz="2800" dirty="0" smtClean="0">
                <a:solidFill>
                  <a:srgbClr val="0000FF"/>
                </a:solidFill>
              </a:rPr>
              <a:t>manipulating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knowledge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</a:rPr>
              <a:t>deduce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results</a:t>
            </a:r>
            <a:r>
              <a:rPr lang="en-US" sz="2800" dirty="0" smtClean="0"/>
              <a:t> in an organized manner.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inference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engine's</a:t>
            </a:r>
            <a:r>
              <a:rPr lang="en-US" sz="2800" dirty="0" smtClean="0"/>
              <a:t> generic </a:t>
            </a:r>
            <a:r>
              <a:rPr lang="en-US" sz="2800" dirty="0" smtClean="0">
                <a:solidFill>
                  <a:srgbClr val="0000FF"/>
                </a:solidFill>
              </a:rPr>
              <a:t>control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mechanism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applies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0000FF"/>
                </a:solidFill>
              </a:rPr>
              <a:t>axiomatic</a:t>
            </a:r>
            <a:r>
              <a:rPr lang="en-US" sz="2800" dirty="0" smtClean="0"/>
              <a:t> (self-evident) </a:t>
            </a:r>
            <a:r>
              <a:rPr lang="en-US" sz="2800" dirty="0" smtClean="0">
                <a:solidFill>
                  <a:srgbClr val="0000FF"/>
                </a:solidFill>
              </a:rPr>
              <a:t>knowledge</a:t>
            </a:r>
            <a:r>
              <a:rPr lang="en-US" sz="2800" dirty="0" smtClean="0"/>
              <a:t> present in the </a:t>
            </a:r>
            <a:r>
              <a:rPr lang="en-US" sz="2800" dirty="0" smtClean="0">
                <a:solidFill>
                  <a:srgbClr val="0000FF"/>
                </a:solidFill>
              </a:rPr>
              <a:t>knowledge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base</a:t>
            </a:r>
            <a:r>
              <a:rPr lang="en-US" sz="2800" dirty="0" smtClean="0"/>
              <a:t> to the </a:t>
            </a:r>
            <a:r>
              <a:rPr lang="en-US" sz="2800" dirty="0" smtClean="0">
                <a:solidFill>
                  <a:srgbClr val="FFC000"/>
                </a:solidFill>
              </a:rPr>
              <a:t>task-specific </a:t>
            </a:r>
            <a:r>
              <a:rPr lang="en-US" sz="2800" dirty="0" smtClean="0">
                <a:solidFill>
                  <a:srgbClr val="FF0000"/>
                </a:solidFill>
              </a:rPr>
              <a:t>data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0000FF"/>
                </a:solidFill>
              </a:rPr>
              <a:t>arrive</a:t>
            </a:r>
            <a:r>
              <a:rPr lang="en-US" sz="2800" dirty="0" smtClean="0"/>
              <a:t> at some </a:t>
            </a:r>
            <a:r>
              <a:rPr lang="en-US" sz="2800" dirty="0" smtClean="0">
                <a:solidFill>
                  <a:srgbClr val="0000FF"/>
                </a:solidFill>
              </a:rPr>
              <a:t>conclusion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Inference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engine,</a:t>
            </a:r>
            <a:r>
              <a:rPr lang="en-US" sz="2800" dirty="0" smtClean="0"/>
              <a:t> the other </a:t>
            </a:r>
            <a:r>
              <a:rPr lang="en-US" sz="2800" dirty="0" smtClean="0">
                <a:solidFill>
                  <a:srgbClr val="FF0000"/>
                </a:solidFill>
              </a:rPr>
              <a:t>key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component</a:t>
            </a:r>
            <a:r>
              <a:rPr lang="en-US" sz="2800" dirty="0" smtClean="0"/>
              <a:t> of all </a:t>
            </a:r>
            <a:r>
              <a:rPr lang="en-US" sz="2800" dirty="0" smtClean="0">
                <a:solidFill>
                  <a:srgbClr val="C00000"/>
                </a:solidFill>
              </a:rPr>
              <a:t>expert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systems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00FF"/>
                </a:solidFill>
              </a:rPr>
              <a:t>knowledge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base</a:t>
            </a:r>
            <a:r>
              <a:rPr lang="en-US" sz="3200" dirty="0" smtClean="0"/>
              <a:t> is usually </a:t>
            </a:r>
            <a:r>
              <a:rPr lang="en-US" sz="3200" dirty="0" smtClean="0">
                <a:solidFill>
                  <a:srgbClr val="FF0000"/>
                </a:solidFill>
              </a:rPr>
              <a:t>very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large</a:t>
            </a:r>
            <a:r>
              <a:rPr lang="en-US" sz="3200" dirty="0" smtClean="0"/>
              <a:t>, it is necessary to have </a:t>
            </a:r>
            <a:r>
              <a:rPr lang="en-US" sz="3200" dirty="0" err="1" smtClean="0">
                <a:solidFill>
                  <a:srgbClr val="C00000"/>
                </a:solidFill>
              </a:rPr>
              <a:t>inferencing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mechanisms</a:t>
            </a:r>
            <a:r>
              <a:rPr lang="en-US" sz="3200" dirty="0" smtClean="0"/>
              <a:t> that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through the </a:t>
            </a:r>
            <a:r>
              <a:rPr lang="en-US" sz="3200" dirty="0" smtClean="0">
                <a:solidFill>
                  <a:srgbClr val="0000FF"/>
                </a:solidFill>
              </a:rPr>
              <a:t>database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0000FF"/>
                </a:solidFill>
              </a:rPr>
              <a:t>deduce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results</a:t>
            </a:r>
            <a:r>
              <a:rPr lang="en-US" sz="3200" dirty="0" smtClean="0"/>
              <a:t> in an </a:t>
            </a:r>
            <a:r>
              <a:rPr lang="en-US" sz="3200" dirty="0" smtClean="0">
                <a:solidFill>
                  <a:srgbClr val="0000FF"/>
                </a:solidFill>
              </a:rPr>
              <a:t>organized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manner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Forward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chaining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Backward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chaining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rgbClr val="FF0000"/>
                </a:solidFill>
              </a:rPr>
              <a:t>Tree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searches</a:t>
            </a:r>
            <a:r>
              <a:rPr lang="en-US" sz="3200" dirty="0" smtClean="0"/>
              <a:t> are some of the </a:t>
            </a:r>
            <a:r>
              <a:rPr lang="en-US" sz="3200" dirty="0" smtClean="0">
                <a:solidFill>
                  <a:srgbClr val="0000FF"/>
                </a:solidFill>
              </a:rPr>
              <a:t>techniques</a:t>
            </a:r>
            <a:r>
              <a:rPr lang="en-US" sz="3200" dirty="0" smtClean="0"/>
              <a:t> used for drawing </a:t>
            </a:r>
            <a:r>
              <a:rPr lang="en-US" sz="3200" dirty="0" smtClean="0">
                <a:solidFill>
                  <a:srgbClr val="0000FF"/>
                </a:solidFill>
              </a:rPr>
              <a:t>inferences</a:t>
            </a:r>
            <a:r>
              <a:rPr lang="en-US" sz="3200" dirty="0" smtClean="0"/>
              <a:t> from the </a:t>
            </a:r>
            <a:r>
              <a:rPr lang="en-US" sz="3200" dirty="0" smtClean="0">
                <a:solidFill>
                  <a:srgbClr val="0000FF"/>
                </a:solidFill>
              </a:rPr>
              <a:t>knowledge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base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5.1 Forward Chaining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Forward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chaining</a:t>
            </a:r>
            <a:r>
              <a:rPr lang="en-US" dirty="0" smtClean="0"/>
              <a:t> is a techniques for </a:t>
            </a:r>
            <a:r>
              <a:rPr lang="en-US" dirty="0" smtClean="0">
                <a:solidFill>
                  <a:srgbClr val="0000FF"/>
                </a:solidFill>
              </a:rPr>
              <a:t>drawing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inferences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Forward-chaining</a:t>
            </a:r>
            <a:r>
              <a:rPr lang="en-US" dirty="0" smtClean="0"/>
              <a:t> inference is often called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driven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algorithm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proceeds</a:t>
            </a:r>
            <a:r>
              <a:rPr lang="en-US" dirty="0" smtClean="0"/>
              <a:t> from a </a:t>
            </a:r>
            <a:r>
              <a:rPr lang="en-US" dirty="0" smtClean="0">
                <a:solidFill>
                  <a:srgbClr val="0000FF"/>
                </a:solidFill>
              </a:rPr>
              <a:t>given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situation</a:t>
            </a:r>
            <a:r>
              <a:rPr lang="en-US" dirty="0" smtClean="0"/>
              <a:t> to a  </a:t>
            </a:r>
            <a:r>
              <a:rPr lang="en-US" dirty="0" smtClean="0">
                <a:solidFill>
                  <a:srgbClr val="0000FF"/>
                </a:solidFill>
              </a:rPr>
              <a:t>desired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adding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assertions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00FF"/>
                </a:solidFill>
              </a:rPr>
              <a:t>facts</a:t>
            </a:r>
            <a:r>
              <a:rPr lang="en-US" dirty="0" smtClean="0"/>
              <a:t>) found.</a:t>
            </a:r>
          </a:p>
          <a:p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forward-chaining</a:t>
            </a:r>
            <a:r>
              <a:rPr lang="en-US" dirty="0" smtClean="0"/>
              <a:t>, system </a:t>
            </a:r>
            <a:r>
              <a:rPr lang="en-US" dirty="0" smtClean="0">
                <a:solidFill>
                  <a:srgbClr val="0000FF"/>
                </a:solidFill>
              </a:rPr>
              <a:t>compares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FF"/>
                </a:solidFill>
              </a:rPr>
              <a:t>working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memory</a:t>
            </a:r>
            <a:r>
              <a:rPr lang="en-US" dirty="0" smtClean="0"/>
              <a:t> against the </a:t>
            </a:r>
            <a:r>
              <a:rPr lang="en-US" dirty="0" smtClean="0">
                <a:solidFill>
                  <a:srgbClr val="0000FF"/>
                </a:solidFill>
              </a:rPr>
              <a:t>conditions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parts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determines</a:t>
            </a:r>
            <a:r>
              <a:rPr lang="en-US" dirty="0" smtClean="0"/>
              <a:t> which </a:t>
            </a:r>
            <a:r>
              <a:rPr lang="en-US" dirty="0" smtClean="0">
                <a:solidFill>
                  <a:srgbClr val="0000FF"/>
                </a:solidFill>
              </a:rPr>
              <a:t>rule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fire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724" y="4953000"/>
            <a:ext cx="721767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An expert system compared with traditional computer :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0000FF"/>
                </a:solidFill>
              </a:rPr>
              <a:t>Inference engine + Knowledge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</a:p>
          <a:p>
            <a:pPr>
              <a:buNone/>
            </a:pPr>
            <a:r>
              <a:rPr lang="en-US" dirty="0" smtClean="0"/>
              <a:t>    ( </a:t>
            </a:r>
            <a:r>
              <a:rPr lang="en-US" dirty="0" smtClean="0">
                <a:solidFill>
                  <a:srgbClr val="0000FF"/>
                </a:solidFill>
              </a:rPr>
              <a:t>Algorithm + Data structures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 in traditional computer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First</a:t>
            </a:r>
            <a:r>
              <a:rPr lang="en-US" dirty="0" smtClean="0"/>
              <a:t> expert system, called </a:t>
            </a:r>
            <a:r>
              <a:rPr lang="en-US" dirty="0" smtClean="0">
                <a:solidFill>
                  <a:srgbClr val="0000FF"/>
                </a:solidFill>
              </a:rPr>
              <a:t>DENDRAL</a:t>
            </a:r>
            <a:r>
              <a:rPr lang="en-US" dirty="0" smtClean="0"/>
              <a:t>, was developed in the early </a:t>
            </a:r>
            <a:r>
              <a:rPr lang="en-US" dirty="0" smtClean="0">
                <a:solidFill>
                  <a:srgbClr val="0000FF"/>
                </a:solidFill>
              </a:rPr>
              <a:t>70's</a:t>
            </a:r>
            <a:r>
              <a:rPr lang="en-US" dirty="0" smtClean="0"/>
              <a:t> at </a:t>
            </a:r>
            <a:r>
              <a:rPr lang="en-US" dirty="0" smtClean="0">
                <a:solidFill>
                  <a:srgbClr val="FF0000"/>
                </a:solidFill>
              </a:rPr>
              <a:t>Stanford</a:t>
            </a:r>
            <a:r>
              <a:rPr lang="en-US" dirty="0" smtClean="0"/>
              <a:t> University.</a:t>
            </a:r>
          </a:p>
          <a:p>
            <a:r>
              <a:rPr lang="en-US" dirty="0" smtClean="0"/>
              <a:t>It helps </a:t>
            </a:r>
            <a:r>
              <a:rPr lang="en-US" dirty="0" smtClean="0">
                <a:solidFill>
                  <a:srgbClr val="FF0000"/>
                </a:solidFill>
              </a:rPr>
              <a:t>Organic Chemists</a:t>
            </a:r>
            <a:r>
              <a:rPr lang="en-US" dirty="0" smtClean="0"/>
              <a:t> in identifying </a:t>
            </a:r>
            <a:r>
              <a:rPr lang="en-US" dirty="0" smtClean="0">
                <a:solidFill>
                  <a:srgbClr val="0000FF"/>
                </a:solidFill>
              </a:rPr>
              <a:t>unknown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organic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molecules</a:t>
            </a:r>
            <a:r>
              <a:rPr lang="en-US" dirty="0" smtClean="0"/>
              <a:t>, by analyzing their  mass spectra and using knowledge of chemistry to produce a </a:t>
            </a:r>
            <a:r>
              <a:rPr lang="en-US" dirty="0" smtClean="0">
                <a:solidFill>
                  <a:srgbClr val="0000FF"/>
                </a:solidFill>
              </a:rPr>
              <a:t>set of possible chemical structures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5.2 Backward Chaining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124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Backward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chaining</a:t>
            </a:r>
            <a:r>
              <a:rPr lang="en-US" dirty="0" smtClean="0"/>
              <a:t> is a techniques for </a:t>
            </a:r>
            <a:r>
              <a:rPr lang="en-US" dirty="0" smtClean="0">
                <a:solidFill>
                  <a:srgbClr val="0000FF"/>
                </a:solidFill>
              </a:rPr>
              <a:t>drawing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inferences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Rule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Backward-chaining</a:t>
            </a:r>
            <a:r>
              <a:rPr lang="en-US" dirty="0" smtClean="0"/>
              <a:t> inference is often called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driven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algorithm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proceeds</a:t>
            </a:r>
            <a:r>
              <a:rPr lang="en-US" dirty="0" smtClean="0"/>
              <a:t> from desired </a:t>
            </a:r>
            <a:r>
              <a:rPr lang="en-US" dirty="0" smtClean="0">
                <a:solidFill>
                  <a:srgbClr val="FF0000"/>
                </a:solidFill>
              </a:rPr>
              <a:t>goal</a:t>
            </a:r>
            <a:r>
              <a:rPr lang="en-US" dirty="0" smtClean="0"/>
              <a:t>, adding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assertions</a:t>
            </a:r>
            <a:r>
              <a:rPr lang="en-US" dirty="0" smtClean="0"/>
              <a:t> found.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backward-chaining</a:t>
            </a:r>
            <a:r>
              <a:rPr lang="en-US" dirty="0" smtClean="0"/>
              <a:t>, system </a:t>
            </a:r>
            <a:r>
              <a:rPr lang="en-US" dirty="0" smtClean="0">
                <a:solidFill>
                  <a:srgbClr val="0000FF"/>
                </a:solidFill>
              </a:rPr>
              <a:t>looks</a:t>
            </a:r>
            <a:r>
              <a:rPr lang="en-US" dirty="0" smtClean="0"/>
              <a:t> for the </a:t>
            </a:r>
            <a:r>
              <a:rPr lang="en-US" dirty="0" smtClean="0">
                <a:solidFill>
                  <a:srgbClr val="0000FF"/>
                </a:solidFill>
              </a:rPr>
              <a:t>action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clause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0000FF"/>
                </a:solidFill>
              </a:rPr>
              <a:t>matches</a:t>
            </a:r>
            <a:r>
              <a:rPr lang="en-US" dirty="0" smtClean="0"/>
              <a:t> the specified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648200"/>
            <a:ext cx="7315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5.3 Tree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Often a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base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represented</a:t>
            </a:r>
            <a:r>
              <a:rPr lang="en-US" dirty="0" smtClean="0"/>
              <a:t> as a </a:t>
            </a:r>
            <a:r>
              <a:rPr lang="en-US" dirty="0" smtClean="0">
                <a:solidFill>
                  <a:srgbClr val="0000FF"/>
                </a:solidFill>
              </a:rPr>
              <a:t>branching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network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tree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tree searching algorithms exists but two basic approaches are depth-first search and breadth-first search.</a:t>
            </a:r>
          </a:p>
          <a:p>
            <a:pPr>
              <a:buNone/>
            </a:pPr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Depth-First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Search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Algorithm begins at </a:t>
            </a:r>
            <a:r>
              <a:rPr lang="en-US" dirty="0" smtClean="0">
                <a:solidFill>
                  <a:srgbClr val="0000FF"/>
                </a:solidFill>
              </a:rPr>
              <a:t>initial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Check</a:t>
            </a:r>
            <a:r>
              <a:rPr lang="en-US" dirty="0" smtClean="0"/>
              <a:t> to see if the </a:t>
            </a:r>
            <a:r>
              <a:rPr lang="en-US" dirty="0" smtClean="0">
                <a:solidFill>
                  <a:srgbClr val="0000FF"/>
                </a:solidFill>
              </a:rPr>
              <a:t>left-most</a:t>
            </a:r>
            <a:r>
              <a:rPr lang="en-US" dirty="0" smtClean="0"/>
              <a:t> below initial node (call node</a:t>
            </a:r>
            <a:r>
              <a:rPr lang="en-US" b="1" dirty="0" smtClean="0"/>
              <a:t> A</a:t>
            </a:r>
            <a:r>
              <a:rPr lang="en-US" dirty="0" smtClean="0"/>
              <a:t>) is a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If </a:t>
            </a:r>
            <a:r>
              <a:rPr lang="en-US" dirty="0" smtClean="0">
                <a:solidFill>
                  <a:srgbClr val="0000FF"/>
                </a:solidFill>
              </a:rPr>
              <a:t>not</a:t>
            </a:r>
            <a:r>
              <a:rPr lang="en-US" dirty="0" smtClean="0"/>
              <a:t>, include node</a:t>
            </a:r>
            <a:r>
              <a:rPr lang="en-US" b="1" dirty="0" smtClean="0"/>
              <a:t> A</a:t>
            </a:r>
            <a:r>
              <a:rPr lang="en-US" dirty="0" smtClean="0"/>
              <a:t> on a list of sub-goals outstanding.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Then starts with node</a:t>
            </a:r>
            <a:r>
              <a:rPr lang="en-US" b="1" dirty="0" smtClean="0"/>
              <a:t> 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looks</a:t>
            </a:r>
            <a:r>
              <a:rPr lang="en-US" dirty="0" smtClean="0"/>
              <a:t> at the </a:t>
            </a:r>
            <a:r>
              <a:rPr lang="en-US" dirty="0" smtClean="0">
                <a:solidFill>
                  <a:srgbClr val="0000FF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below</a:t>
            </a:r>
            <a:r>
              <a:rPr lang="en-US" dirty="0" smtClean="0"/>
              <a:t> it, and so on.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en-US" b="1" dirty="0" smtClean="0"/>
              <a:t>‡</a:t>
            </a:r>
            <a:r>
              <a:rPr lang="en-US" dirty="0" smtClean="0"/>
              <a:t> If no more lower level nodes, and goal node not reached, then start from last node on outstanding list and follow next route of descent to the right.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b="1" dirty="0" smtClean="0"/>
              <a:t>■ </a:t>
            </a:r>
            <a:r>
              <a:rPr lang="en-US" b="1" dirty="0" smtClean="0">
                <a:solidFill>
                  <a:srgbClr val="C00000"/>
                </a:solidFill>
              </a:rPr>
              <a:t>Breadth-First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Search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Algorithm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starts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0000FF"/>
                </a:solidFill>
              </a:rPr>
              <a:t>expanding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all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level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below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initial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nodes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till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solution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00FF"/>
                </a:solidFill>
              </a:rPr>
              <a:t>reached</a:t>
            </a:r>
            <a:r>
              <a:rPr lang="en-US" dirty="0" smtClean="0"/>
              <a:t> or the tree is completely expanded.</a:t>
            </a:r>
          </a:p>
          <a:p>
            <a:pPr>
              <a:buNone/>
            </a:pPr>
            <a:r>
              <a:rPr lang="en-US" b="1" dirty="0" smtClean="0"/>
              <a:t>‡</a:t>
            </a:r>
            <a:r>
              <a:rPr lang="en-US" dirty="0" smtClean="0"/>
              <a:t> Find the shortest path from initial assertion to a solution.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6. </a:t>
            </a:r>
            <a:r>
              <a:rPr lang="en-US" b="1" dirty="0" smtClean="0"/>
              <a:t>Expert System Shells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expert systems are built with </a:t>
            </a:r>
            <a:r>
              <a:rPr lang="en-US" dirty="0" smtClean="0">
                <a:solidFill>
                  <a:srgbClr val="0000FF"/>
                </a:solidFill>
              </a:rPr>
              <a:t>products</a:t>
            </a:r>
            <a:r>
              <a:rPr lang="en-US" dirty="0" smtClean="0"/>
              <a:t> called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C00000"/>
                </a:solidFill>
              </a:rPr>
              <a:t>shell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00FF"/>
                </a:solidFill>
              </a:rPr>
              <a:t>piece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software</a:t>
            </a:r>
            <a:r>
              <a:rPr lang="en-US" dirty="0" smtClean="0"/>
              <a:t> which contains the </a:t>
            </a:r>
            <a:r>
              <a:rPr lang="en-US" dirty="0" smtClean="0">
                <a:solidFill>
                  <a:srgbClr val="0000FF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interface</a:t>
            </a:r>
            <a:r>
              <a:rPr lang="en-US" dirty="0" smtClean="0"/>
              <a:t>, a format for </a:t>
            </a:r>
            <a:r>
              <a:rPr lang="en-US" dirty="0" smtClean="0">
                <a:solidFill>
                  <a:srgbClr val="0000FF"/>
                </a:solidFill>
              </a:rPr>
              <a:t>declarative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in the knowledge base, and an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engine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engineers</a:t>
            </a:r>
            <a:r>
              <a:rPr lang="en-US" dirty="0" smtClean="0"/>
              <a:t> uses these </a:t>
            </a:r>
            <a:r>
              <a:rPr lang="en-US" dirty="0" smtClean="0">
                <a:solidFill>
                  <a:srgbClr val="0000FF"/>
                </a:solidFill>
              </a:rPr>
              <a:t>shells</a:t>
            </a:r>
            <a:r>
              <a:rPr lang="en-US" dirty="0" smtClean="0"/>
              <a:t> in making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C00000"/>
                </a:solidFill>
              </a:rPr>
              <a:t>Knowledge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engineer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uses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shell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build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 for a particular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domain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‡ </a:t>
            </a:r>
            <a:r>
              <a:rPr lang="en-US" b="1" dirty="0" smtClean="0">
                <a:solidFill>
                  <a:srgbClr val="C00000"/>
                </a:solidFill>
              </a:rPr>
              <a:t>System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engineer</a:t>
            </a:r>
            <a:r>
              <a:rPr lang="en-US" b="1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builds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designs</a:t>
            </a:r>
            <a:r>
              <a:rPr lang="en-US" dirty="0" smtClean="0"/>
              <a:t> the 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declarative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format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implements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engine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6.1 Shell components and description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generic </a:t>
            </a:r>
            <a:r>
              <a:rPr lang="en-US" dirty="0" smtClean="0">
                <a:solidFill>
                  <a:srgbClr val="C00000"/>
                </a:solidFill>
              </a:rPr>
              <a:t>components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C00000"/>
                </a:solidFill>
              </a:rPr>
              <a:t>shell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acquisition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reasoning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explanation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0000FF"/>
                </a:solidFill>
              </a:rPr>
              <a:t>user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reasoning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engine</a:t>
            </a:r>
            <a:r>
              <a:rPr lang="en-US" dirty="0" smtClean="0"/>
              <a:t> are the 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components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447" y="3581400"/>
            <a:ext cx="867995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7. </a:t>
            </a:r>
            <a:r>
              <a:rPr lang="en-US" b="1" dirty="0" smtClean="0">
                <a:solidFill>
                  <a:srgbClr val="C00000"/>
                </a:solidFill>
              </a:rPr>
              <a:t>Explanation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 have </a:t>
            </a:r>
            <a:r>
              <a:rPr lang="en-US" dirty="0" smtClean="0">
                <a:solidFill>
                  <a:srgbClr val="0000FF"/>
                </a:solidFill>
              </a:rPr>
              <a:t>explanation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facilities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0000FF"/>
                </a:solidFill>
              </a:rPr>
              <a:t>allow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user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ask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questions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why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</a:t>
            </a:r>
            <a:r>
              <a:rPr lang="en-US" dirty="0" smtClean="0">
                <a:solidFill>
                  <a:srgbClr val="FF0000"/>
                </a:solidFill>
              </a:rPr>
              <a:t>reached</a:t>
            </a:r>
            <a:r>
              <a:rPr lang="en-US" dirty="0" smtClean="0"/>
              <a:t> some </a:t>
            </a:r>
            <a:r>
              <a:rPr lang="en-US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questions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answered</a:t>
            </a:r>
            <a:r>
              <a:rPr lang="en-US" dirty="0" smtClean="0"/>
              <a:t> by referring to the system </a:t>
            </a:r>
            <a:r>
              <a:rPr lang="en-US" dirty="0" smtClean="0">
                <a:solidFill>
                  <a:srgbClr val="0000FF"/>
                </a:solidFill>
              </a:rPr>
              <a:t>goals</a:t>
            </a:r>
            <a:r>
              <a:rPr lang="en-US" dirty="0" smtClean="0"/>
              <a:t>, the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being </a:t>
            </a:r>
            <a:r>
              <a:rPr lang="en-US" dirty="0" smtClean="0">
                <a:solidFill>
                  <a:srgbClr val="0000FF"/>
                </a:solidFill>
              </a:rPr>
              <a:t>used</a:t>
            </a:r>
            <a:r>
              <a:rPr lang="en-US" dirty="0" smtClean="0"/>
              <a:t>, and existing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solving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typically </a:t>
            </a:r>
            <a:r>
              <a:rPr lang="en-US" dirty="0" smtClean="0">
                <a:solidFill>
                  <a:srgbClr val="0000FF"/>
                </a:solidFill>
              </a:rPr>
              <a:t>reflect</a:t>
            </a:r>
            <a:r>
              <a:rPr lang="en-US" dirty="0" smtClean="0"/>
              <a:t> empirical, or "</a:t>
            </a:r>
            <a:r>
              <a:rPr lang="en-US" dirty="0" smtClean="0">
                <a:solidFill>
                  <a:srgbClr val="0000FF"/>
                </a:solidFill>
              </a:rPr>
              <a:t>compiled</a:t>
            </a:r>
            <a:r>
              <a:rPr lang="en-US" dirty="0" smtClean="0"/>
              <a:t>“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are </a:t>
            </a:r>
            <a:r>
              <a:rPr lang="en-US" dirty="0" smtClean="0">
                <a:solidFill>
                  <a:srgbClr val="0000FF"/>
                </a:solidFill>
              </a:rPr>
              <a:t>codes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rgbClr val="0000FF"/>
                </a:solidFill>
              </a:rPr>
              <a:t>expert's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rules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thumb</a:t>
            </a:r>
            <a:r>
              <a:rPr lang="en-US" dirty="0" smtClean="0"/>
              <a:t>, not the expert's deeper understanding.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985" y="838200"/>
            <a:ext cx="840034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8. Application of Expert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 have found their way into </a:t>
            </a:r>
            <a:r>
              <a:rPr lang="en-US" dirty="0" smtClean="0">
                <a:solidFill>
                  <a:srgbClr val="FF0000"/>
                </a:solidFill>
              </a:rPr>
              <a:t>most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areas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work.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applications</a:t>
            </a:r>
            <a:r>
              <a:rPr lang="en-US" dirty="0" smtClean="0"/>
              <a:t> of expert systems technology have widely </a:t>
            </a:r>
            <a:r>
              <a:rPr lang="en-US" dirty="0" smtClean="0"/>
              <a:t>spread to </a:t>
            </a:r>
            <a:r>
              <a:rPr lang="en-US" dirty="0" smtClean="0">
                <a:solidFill>
                  <a:srgbClr val="0000FF"/>
                </a:solidFill>
              </a:rPr>
              <a:t>industrial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commercial</a:t>
            </a:r>
            <a:r>
              <a:rPr lang="en-US" dirty="0" smtClean="0"/>
              <a:t> problems, and even helping </a:t>
            </a:r>
            <a:r>
              <a:rPr lang="en-US" dirty="0" smtClean="0">
                <a:solidFill>
                  <a:srgbClr val="0000FF"/>
                </a:solidFill>
              </a:rPr>
              <a:t>NASA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plan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maintenance</a:t>
            </a:r>
            <a:r>
              <a:rPr lang="en-US" dirty="0" smtClean="0"/>
              <a:t> of a </a:t>
            </a:r>
            <a:r>
              <a:rPr lang="en-US" dirty="0" smtClean="0">
                <a:solidFill>
                  <a:srgbClr val="0000FF"/>
                </a:solidFill>
              </a:rPr>
              <a:t>space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shuttle</a:t>
            </a:r>
            <a:r>
              <a:rPr lang="en-US" dirty="0" smtClean="0"/>
              <a:t> for its </a:t>
            </a:r>
            <a:r>
              <a:rPr lang="en-US" dirty="0" smtClean="0">
                <a:solidFill>
                  <a:srgbClr val="0000FF"/>
                </a:solidFill>
              </a:rPr>
              <a:t>next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flight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applications</a:t>
            </a:r>
            <a:r>
              <a:rPr lang="en-US" dirty="0" smtClean="0"/>
              <a:t> are :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Diagnosis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Troubleshooting</a:t>
            </a:r>
            <a:r>
              <a:rPr lang="en-US" sz="2800" b="1" dirty="0" smtClean="0"/>
              <a:t> of </a:t>
            </a:r>
            <a:r>
              <a:rPr lang="en-US" sz="2800" b="1" dirty="0" smtClean="0">
                <a:solidFill>
                  <a:srgbClr val="FF0000"/>
                </a:solidFill>
              </a:rPr>
              <a:t>Devices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Systems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Medical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diagnosis</a:t>
            </a:r>
            <a:r>
              <a:rPr lang="en-US" dirty="0" smtClean="0"/>
              <a:t> was one of the </a:t>
            </a:r>
            <a:r>
              <a:rPr lang="en-US" dirty="0" smtClean="0">
                <a:solidFill>
                  <a:srgbClr val="0000FF"/>
                </a:solidFill>
              </a:rPr>
              <a:t>first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areas</a:t>
            </a:r>
            <a:r>
              <a:rPr lang="en-US" dirty="0" smtClean="0"/>
              <a:t> to which Expert system technology was applied in </a:t>
            </a:r>
            <a:r>
              <a:rPr lang="en-US" dirty="0" smtClean="0">
                <a:solidFill>
                  <a:srgbClr val="0000FF"/>
                </a:solidFill>
              </a:rPr>
              <a:t>1976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However, the </a:t>
            </a:r>
            <a:r>
              <a:rPr lang="en-US" dirty="0" smtClean="0">
                <a:solidFill>
                  <a:srgbClr val="0000FF"/>
                </a:solidFill>
              </a:rPr>
              <a:t>diagnosis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engineering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systems</a:t>
            </a:r>
            <a:r>
              <a:rPr lang="en-US" dirty="0" smtClean="0"/>
              <a:t> quickly surpassed medical diagnosis.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Planning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Scheduling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Expert system's commercial potential in planning and scheduling has been recognized as very large.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airlines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scheduling</a:t>
            </a:r>
            <a:r>
              <a:rPr lang="en-US" dirty="0" smtClean="0"/>
              <a:t> their </a:t>
            </a:r>
            <a:r>
              <a:rPr lang="en-US" dirty="0" smtClean="0">
                <a:solidFill>
                  <a:srgbClr val="0000FF"/>
                </a:solidFill>
              </a:rPr>
              <a:t>flights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personnel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00FF"/>
                </a:solidFill>
              </a:rPr>
              <a:t>gates</a:t>
            </a:r>
            <a:r>
              <a:rPr lang="en-US" dirty="0" smtClean="0"/>
              <a:t>; the </a:t>
            </a:r>
            <a:r>
              <a:rPr lang="en-US" dirty="0" smtClean="0">
                <a:solidFill>
                  <a:srgbClr val="0000FF"/>
                </a:solidFill>
              </a:rPr>
              <a:t>manufacturing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planning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job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scheduling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en-US" b="1" dirty="0" smtClean="0">
                <a:solidFill>
                  <a:srgbClr val="FF0000"/>
                </a:solidFill>
              </a:rPr>
              <a:t>Configuration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rgbClr val="FF0000"/>
                </a:solidFill>
              </a:rPr>
              <a:t>Manufactured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Objects</a:t>
            </a:r>
            <a:r>
              <a:rPr lang="en-US" b="1" dirty="0" smtClean="0"/>
              <a:t> from </a:t>
            </a:r>
            <a:r>
              <a:rPr lang="en-US" b="1" dirty="0" smtClean="0">
                <a:solidFill>
                  <a:srgbClr val="FF0000"/>
                </a:solidFill>
              </a:rPr>
              <a:t>sub-assemblies</a:t>
            </a:r>
            <a:r>
              <a:rPr lang="en-US" b="1" dirty="0" smtClean="0"/>
              <a:t>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Configuration</a:t>
            </a:r>
            <a:r>
              <a:rPr lang="en-US" dirty="0" smtClean="0"/>
              <a:t> problems are </a:t>
            </a:r>
            <a:r>
              <a:rPr lang="en-US" dirty="0" smtClean="0">
                <a:solidFill>
                  <a:srgbClr val="0000FF"/>
                </a:solidFill>
              </a:rPr>
              <a:t>synthesized</a:t>
            </a:r>
            <a:r>
              <a:rPr lang="en-US" dirty="0" smtClean="0"/>
              <a:t> from a </a:t>
            </a:r>
            <a:r>
              <a:rPr lang="en-US" dirty="0" smtClean="0">
                <a:solidFill>
                  <a:srgbClr val="0000FF"/>
                </a:solidFill>
              </a:rPr>
              <a:t>given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elements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related</a:t>
            </a:r>
            <a:r>
              <a:rPr lang="en-US" dirty="0" smtClean="0"/>
              <a:t> by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constraints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systems</a:t>
            </a:r>
            <a:r>
              <a:rPr lang="en-US" dirty="0" smtClean="0"/>
              <a:t> have been very useful to </a:t>
            </a:r>
            <a:r>
              <a:rPr lang="en-US" dirty="0" smtClean="0">
                <a:solidFill>
                  <a:srgbClr val="0000FF"/>
                </a:solidFill>
              </a:rPr>
              <a:t>find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solutions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modular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home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building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manufacturing</a:t>
            </a:r>
            <a:r>
              <a:rPr lang="en-US" dirty="0" smtClean="0"/>
              <a:t> involving </a:t>
            </a:r>
            <a:r>
              <a:rPr lang="en-US" dirty="0" smtClean="0">
                <a:solidFill>
                  <a:srgbClr val="0000FF"/>
                </a:solidFill>
              </a:rPr>
              <a:t>complex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engineering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design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00FF"/>
                </a:solidFill>
              </a:rPr>
              <a:t>computer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applications</a:t>
            </a:r>
            <a:r>
              <a:rPr lang="en-US" dirty="0" smtClean="0"/>
              <a:t> which embody some </a:t>
            </a:r>
            <a:r>
              <a:rPr lang="en-US" dirty="0" smtClean="0">
                <a:solidFill>
                  <a:srgbClr val="0000FF"/>
                </a:solidFill>
              </a:rPr>
              <a:t>non-algorithmic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expertise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solving</a:t>
            </a:r>
            <a:r>
              <a:rPr lang="en-US" dirty="0" smtClean="0"/>
              <a:t> certain types of </a:t>
            </a:r>
            <a:r>
              <a:rPr lang="en-US" dirty="0" smtClean="0">
                <a:solidFill>
                  <a:srgbClr val="0000FF"/>
                </a:solidFill>
              </a:rPr>
              <a:t>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, expert systems are used in  </a:t>
            </a:r>
            <a:r>
              <a:rPr lang="en-US" dirty="0" smtClean="0">
                <a:solidFill>
                  <a:srgbClr val="0000FF"/>
                </a:solidFill>
              </a:rPr>
              <a:t>diagnostic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applications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also play </a:t>
            </a:r>
            <a:r>
              <a:rPr lang="en-US" dirty="0" smtClean="0">
                <a:solidFill>
                  <a:srgbClr val="0000FF"/>
                </a:solidFill>
              </a:rPr>
              <a:t>chess</a:t>
            </a:r>
            <a:r>
              <a:rPr lang="en-US" dirty="0" smtClean="0"/>
              <a:t>, make </a:t>
            </a:r>
            <a:r>
              <a:rPr lang="en-US" dirty="0" smtClean="0">
                <a:solidFill>
                  <a:srgbClr val="0000FF"/>
                </a:solidFill>
              </a:rPr>
              <a:t>financial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planning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decisions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configure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computers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monitor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troubleshooting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systems</a:t>
            </a:r>
            <a:r>
              <a:rPr lang="en-US" dirty="0" smtClean="0"/>
              <a:t>, and perform many services which previously required </a:t>
            </a:r>
            <a:r>
              <a:rPr lang="en-US" dirty="0" smtClean="0">
                <a:solidFill>
                  <a:srgbClr val="0000FF"/>
                </a:solidFill>
              </a:rPr>
              <a:t>human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expertise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Financial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Decision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Making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financial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services</a:t>
            </a:r>
            <a:r>
              <a:rPr lang="en-US" dirty="0" smtClean="0"/>
              <a:t> are the vital </a:t>
            </a:r>
            <a:r>
              <a:rPr lang="en-US" dirty="0" smtClean="0">
                <a:solidFill>
                  <a:srgbClr val="0000FF"/>
                </a:solidFill>
              </a:rPr>
              <a:t>user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techniques.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Advisory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programs</a:t>
            </a:r>
            <a:r>
              <a:rPr lang="en-US" dirty="0" smtClean="0"/>
              <a:t> have been created to </a:t>
            </a:r>
            <a:r>
              <a:rPr lang="en-US" dirty="0" smtClean="0">
                <a:solidFill>
                  <a:srgbClr val="0000FF"/>
                </a:solidFill>
              </a:rPr>
              <a:t>assist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bankers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00FF"/>
                </a:solidFill>
              </a:rPr>
              <a:t>determining</a:t>
            </a:r>
            <a:r>
              <a:rPr lang="en-US" dirty="0" smtClean="0"/>
              <a:t> whether to </a:t>
            </a:r>
            <a:r>
              <a:rPr lang="en-US" dirty="0" smtClean="0">
                <a:solidFill>
                  <a:srgbClr val="0000FF"/>
                </a:solidFill>
              </a:rPr>
              <a:t>make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loans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businesses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individuals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Insurance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companies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00FF"/>
                </a:solidFill>
              </a:rPr>
              <a:t>assess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00FF"/>
                </a:solidFill>
              </a:rPr>
              <a:t>risk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presented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rgbClr val="0000FF"/>
                </a:solidFill>
              </a:rPr>
              <a:t>customer</a:t>
            </a:r>
            <a:r>
              <a:rPr lang="en-US" dirty="0" smtClean="0"/>
              <a:t> and to </a:t>
            </a:r>
            <a:r>
              <a:rPr lang="en-US" dirty="0" smtClean="0">
                <a:solidFill>
                  <a:srgbClr val="0000FF"/>
                </a:solidFill>
              </a:rPr>
              <a:t>determine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price</a:t>
            </a:r>
            <a:r>
              <a:rPr lang="en-US" dirty="0" smtClean="0"/>
              <a:t> for the </a:t>
            </a:r>
            <a:r>
              <a:rPr lang="en-US" dirty="0" smtClean="0">
                <a:solidFill>
                  <a:srgbClr val="0000FF"/>
                </a:solidFill>
              </a:rPr>
              <a:t>insurance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ES are used in typical applications in the financial markets / foreign exchange trading.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Knowledge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Publishing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is relatively new, but also potentially explosive area. </a:t>
            </a:r>
          </a:p>
          <a:p>
            <a:r>
              <a:rPr lang="en-US" dirty="0" smtClean="0"/>
              <a:t>The primary function of the Expert system is to </a:t>
            </a:r>
            <a:r>
              <a:rPr lang="en-US" dirty="0" smtClean="0">
                <a:solidFill>
                  <a:srgbClr val="0000FF"/>
                </a:solidFill>
              </a:rPr>
              <a:t>deliver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knowledge</a:t>
            </a:r>
            <a:r>
              <a:rPr lang="en-US" dirty="0" smtClean="0"/>
              <a:t> that is </a:t>
            </a:r>
            <a:r>
              <a:rPr lang="en-US" dirty="0" smtClean="0">
                <a:solidFill>
                  <a:srgbClr val="0000FF"/>
                </a:solidFill>
              </a:rPr>
              <a:t>relevant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rgbClr val="0000FF"/>
                </a:solidFill>
              </a:rPr>
              <a:t>user's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two</a:t>
            </a:r>
            <a:r>
              <a:rPr lang="en-US" dirty="0" smtClean="0"/>
              <a:t> most </a:t>
            </a:r>
            <a:r>
              <a:rPr lang="en-US" dirty="0" smtClean="0">
                <a:solidFill>
                  <a:srgbClr val="0000FF"/>
                </a:solidFill>
              </a:rPr>
              <a:t>widely</a:t>
            </a:r>
            <a:r>
              <a:rPr lang="en-US" dirty="0" smtClean="0"/>
              <a:t> known </a:t>
            </a:r>
            <a:r>
              <a:rPr lang="en-US" dirty="0" smtClean="0">
                <a:solidFill>
                  <a:srgbClr val="0000FF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systems</a:t>
            </a:r>
            <a:r>
              <a:rPr lang="en-US" dirty="0" smtClean="0"/>
              <a:t> are : 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advisor</a:t>
            </a:r>
            <a:r>
              <a:rPr lang="en-US" dirty="0" smtClean="0"/>
              <a:t> on appropriate </a:t>
            </a:r>
            <a:r>
              <a:rPr lang="en-US" dirty="0" smtClean="0">
                <a:solidFill>
                  <a:srgbClr val="FF0000"/>
                </a:solidFill>
              </a:rPr>
              <a:t>grammatical</a:t>
            </a:r>
            <a:r>
              <a:rPr lang="en-US" dirty="0" smtClean="0"/>
              <a:t> usage in a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tax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advisor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rgbClr val="0000FF"/>
                </a:solidFill>
              </a:rPr>
              <a:t>tax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strategy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tactics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00FF"/>
                </a:solidFill>
              </a:rPr>
              <a:t>individual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tax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policy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Process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Monitoring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Control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Here Expert system does </a:t>
            </a:r>
            <a:r>
              <a:rPr lang="en-US" dirty="0" smtClean="0">
                <a:solidFill>
                  <a:srgbClr val="0000FF"/>
                </a:solidFill>
              </a:rPr>
              <a:t>analysis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00FF"/>
                </a:solidFill>
              </a:rPr>
              <a:t>physical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devices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looking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00FF"/>
                </a:solidFill>
              </a:rPr>
              <a:t>anomalies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predicting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trends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controlling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optimality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failure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correction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 that actively monitor processes are found in the </a:t>
            </a:r>
            <a:r>
              <a:rPr lang="en-US" dirty="0" smtClean="0">
                <a:solidFill>
                  <a:srgbClr val="0000FF"/>
                </a:solidFill>
              </a:rPr>
              <a:t>steel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making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oil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refining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industries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Design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Manufacturing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Here the Expert systems </a:t>
            </a:r>
            <a:r>
              <a:rPr lang="en-US" dirty="0" smtClean="0">
                <a:solidFill>
                  <a:srgbClr val="0000FF"/>
                </a:solidFill>
              </a:rPr>
              <a:t>assist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rgbClr val="0000FF"/>
                </a:solidFill>
              </a:rPr>
              <a:t>design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physical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devices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processes</a:t>
            </a:r>
            <a:r>
              <a:rPr lang="en-US" dirty="0" smtClean="0"/>
              <a:t>, ranging </a:t>
            </a:r>
            <a:r>
              <a:rPr lang="en-US" dirty="0" smtClean="0">
                <a:solidFill>
                  <a:srgbClr val="FFC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high-level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conceptual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design</a:t>
            </a:r>
            <a:r>
              <a:rPr lang="en-US" dirty="0" smtClean="0"/>
              <a:t> of abstract entities all the way </a:t>
            </a:r>
            <a:r>
              <a:rPr lang="en-US" dirty="0" smtClean="0">
                <a:solidFill>
                  <a:srgbClr val="FFC000"/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factory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floor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configuration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manufacturing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processes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1.1 Expert System Components And Human Interfaces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Expert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systems</a:t>
            </a:r>
            <a:r>
              <a:rPr lang="en-US" dirty="0" smtClean="0"/>
              <a:t> have a number of </a:t>
            </a:r>
            <a:r>
              <a:rPr lang="en-US" dirty="0" smtClean="0">
                <a:solidFill>
                  <a:srgbClr val="0000FF"/>
                </a:solidFill>
              </a:rPr>
              <a:t>major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components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interface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FF"/>
                </a:solidFill>
              </a:rPr>
              <a:t>individuals</a:t>
            </a:r>
            <a:r>
              <a:rPr lang="en-US" dirty="0" smtClean="0"/>
              <a:t> who </a:t>
            </a:r>
            <a:r>
              <a:rPr lang="en-US" dirty="0" smtClean="0">
                <a:solidFill>
                  <a:srgbClr val="0000FF"/>
                </a:solidFill>
              </a:rPr>
              <a:t>interact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in various </a:t>
            </a:r>
            <a:r>
              <a:rPr lang="en-US" dirty="0" smtClean="0">
                <a:solidFill>
                  <a:srgbClr val="0000FF"/>
                </a:solidFill>
              </a:rPr>
              <a:t>roles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9" y="2514601"/>
            <a:ext cx="614203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2" y="1066800"/>
            <a:ext cx="85604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6785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1.2 Expert System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Expert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systems</a:t>
            </a:r>
            <a:r>
              <a:rPr lang="en-US" sz="2800" dirty="0" smtClean="0"/>
              <a:t> have many </a:t>
            </a:r>
            <a:r>
              <a:rPr lang="en-US" sz="2800" dirty="0" smtClean="0">
                <a:solidFill>
                  <a:srgbClr val="FF0000"/>
                </a:solidFill>
              </a:rPr>
              <a:t>Characteristics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b="1" dirty="0" smtClean="0"/>
              <a:t>■ </a:t>
            </a:r>
            <a:r>
              <a:rPr lang="en-US" sz="2800" b="1" dirty="0" smtClean="0">
                <a:solidFill>
                  <a:srgbClr val="0000FF"/>
                </a:solidFill>
              </a:rPr>
              <a:t>Operates</a:t>
            </a:r>
            <a:r>
              <a:rPr lang="en-US" sz="2800" b="1" dirty="0" smtClean="0"/>
              <a:t> as an </a:t>
            </a:r>
            <a:r>
              <a:rPr lang="en-US" sz="2800" b="1" dirty="0" smtClean="0">
                <a:solidFill>
                  <a:srgbClr val="0000FF"/>
                </a:solidFill>
              </a:rPr>
              <a:t>interactive</a:t>
            </a:r>
            <a:r>
              <a:rPr lang="en-US" sz="2800" b="1" dirty="0" smtClean="0"/>
              <a:t> system</a:t>
            </a: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This means an </a:t>
            </a:r>
            <a:r>
              <a:rPr lang="en-US" sz="2800" dirty="0" smtClean="0">
                <a:solidFill>
                  <a:srgbClr val="C00000"/>
                </a:solidFill>
              </a:rPr>
              <a:t>expert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system</a:t>
            </a:r>
            <a:r>
              <a:rPr lang="en-US" sz="2800" dirty="0" smtClean="0"/>
              <a:t> :</a:t>
            </a:r>
          </a:p>
          <a:p>
            <a:pPr lvl="2"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Responds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FF0000"/>
                </a:solidFill>
              </a:rPr>
              <a:t>questions</a:t>
            </a:r>
          </a:p>
          <a:p>
            <a:pPr lvl="2"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Asks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rgbClr val="FF0000"/>
                </a:solidFill>
              </a:rPr>
              <a:t>clarifications</a:t>
            </a:r>
          </a:p>
          <a:p>
            <a:pPr lvl="2"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Makes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recommendations</a:t>
            </a:r>
          </a:p>
          <a:p>
            <a:pPr lvl="2"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Aids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FF0000"/>
                </a:solidFill>
              </a:rPr>
              <a:t>decision-making</a:t>
            </a:r>
            <a:r>
              <a:rPr lang="en-US" sz="2800" dirty="0" smtClean="0"/>
              <a:t> process.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■ Tools have </a:t>
            </a:r>
            <a:r>
              <a:rPr lang="en-US" sz="2800" b="1" dirty="0" smtClean="0">
                <a:solidFill>
                  <a:srgbClr val="FF0000"/>
                </a:solidFill>
              </a:rPr>
              <a:t>ability</a:t>
            </a:r>
            <a:r>
              <a:rPr lang="en-US" sz="2800" b="1" dirty="0" smtClean="0"/>
              <a:t> to sift (</a:t>
            </a:r>
            <a:r>
              <a:rPr lang="en-US" sz="2800" b="1" dirty="0" smtClean="0">
                <a:solidFill>
                  <a:srgbClr val="FF0000"/>
                </a:solidFill>
              </a:rPr>
              <a:t>filter</a:t>
            </a:r>
            <a:r>
              <a:rPr lang="en-US" sz="2800" b="1" dirty="0" smtClean="0"/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knowledge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Storage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</a:rPr>
              <a:t>retrieval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FF0000"/>
                </a:solidFill>
              </a:rPr>
              <a:t>knowledge</a:t>
            </a:r>
          </a:p>
          <a:p>
            <a:pPr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Mechanisms</a:t>
            </a:r>
            <a:r>
              <a:rPr lang="en-US" sz="2800" dirty="0" smtClean="0"/>
              <a:t> to </a:t>
            </a:r>
            <a:r>
              <a:rPr lang="en-US" sz="2800" dirty="0" smtClean="0">
                <a:solidFill>
                  <a:srgbClr val="0000FF"/>
                </a:solidFill>
              </a:rPr>
              <a:t>expand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</a:rPr>
              <a:t>update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knowledge</a:t>
            </a:r>
            <a:r>
              <a:rPr lang="en-US" sz="2800" dirty="0" smtClean="0"/>
              <a:t> base on a continuing basis.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■ </a:t>
            </a:r>
            <a:r>
              <a:rPr lang="en-US" sz="2800" b="1" dirty="0" smtClean="0">
                <a:solidFill>
                  <a:srgbClr val="0000FF"/>
                </a:solidFill>
              </a:rPr>
              <a:t>Make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logical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inferences</a:t>
            </a:r>
            <a:r>
              <a:rPr lang="en-US" sz="2800" b="1" dirty="0" smtClean="0"/>
              <a:t> based on knowledge stored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Simple </a:t>
            </a:r>
            <a:r>
              <a:rPr lang="en-US" sz="2800" dirty="0" smtClean="0">
                <a:solidFill>
                  <a:srgbClr val="0000FF"/>
                </a:solidFill>
              </a:rPr>
              <a:t>reasoning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mechanisms</a:t>
            </a:r>
            <a:r>
              <a:rPr lang="en-US" sz="2800" dirty="0" smtClean="0"/>
              <a:t> is used</a:t>
            </a:r>
          </a:p>
          <a:p>
            <a:pPr>
              <a:buNone/>
            </a:pPr>
            <a:r>
              <a:rPr lang="en-US" sz="2800" b="1" dirty="0" smtClean="0"/>
              <a:t>‡</a:t>
            </a:r>
            <a:r>
              <a:rPr lang="en-US" sz="2800" dirty="0" smtClean="0"/>
              <a:t> It must have </a:t>
            </a:r>
            <a:r>
              <a:rPr lang="en-US" sz="2800" dirty="0" smtClean="0">
                <a:solidFill>
                  <a:srgbClr val="0000FF"/>
                </a:solidFill>
              </a:rPr>
              <a:t>means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0000FF"/>
                </a:solidFill>
              </a:rPr>
              <a:t>exploiting</a:t>
            </a:r>
            <a:r>
              <a:rPr lang="en-US" sz="2800" dirty="0" smtClean="0"/>
              <a:t> </a:t>
            </a:r>
            <a:r>
              <a:rPr lang="ar-EG" sz="2000" dirty="0" smtClean="0"/>
              <a:t>استغلال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0000FF"/>
                </a:solidFill>
              </a:rPr>
              <a:t>knowledge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stored</a:t>
            </a:r>
            <a:r>
              <a:rPr lang="en-US" sz="2800" dirty="0" smtClean="0"/>
              <a:t>, else it is useless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1575</TotalTime>
  <Words>1667</Words>
  <Application>Microsoft Office PowerPoint</Application>
  <PresentationFormat>On-screen Show (4:3)</PresentationFormat>
  <Paragraphs>216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Artificial Intelligence </vt:lpstr>
      <vt:lpstr>Expert System</vt:lpstr>
      <vt:lpstr>Slide 3</vt:lpstr>
      <vt:lpstr>1. Introduction</vt:lpstr>
      <vt:lpstr>1.1 Expert System Components And Human Interfaces</vt:lpstr>
      <vt:lpstr>Slide 6</vt:lpstr>
      <vt:lpstr>Slide 7</vt:lpstr>
      <vt:lpstr>1.2 Expert System Characteristics</vt:lpstr>
      <vt:lpstr>Slide 9</vt:lpstr>
      <vt:lpstr>Slide 10</vt:lpstr>
      <vt:lpstr>Slide 11</vt:lpstr>
      <vt:lpstr>Slide 12</vt:lpstr>
      <vt:lpstr>1.3 Expert System Features</vt:lpstr>
      <vt:lpstr>Slide 14</vt:lpstr>
      <vt:lpstr>Slide 15</vt:lpstr>
      <vt:lpstr>Slide 16</vt:lpstr>
      <vt:lpstr>Slide 17</vt:lpstr>
      <vt:lpstr>2. Knowledge Acquisition</vt:lpstr>
      <vt:lpstr>3. Knowledge Base  (Representing and Using Domain Knowledge)</vt:lpstr>
      <vt:lpstr>3.1 IF-THEN rules</vt:lpstr>
      <vt:lpstr>3.2 Semantic Networks</vt:lpstr>
      <vt:lpstr>Slide 22</vt:lpstr>
      <vt:lpstr>3.3 Frames</vt:lpstr>
      <vt:lpstr>Slide 24</vt:lpstr>
      <vt:lpstr>4. Working Memory</vt:lpstr>
      <vt:lpstr>Slide 26</vt:lpstr>
      <vt:lpstr>5. Inference Engine</vt:lpstr>
      <vt:lpstr>Slide 28</vt:lpstr>
      <vt:lpstr>5.1 Forward Chaining Algorithm</vt:lpstr>
      <vt:lpstr>5.2 Backward Chaining Algorithm</vt:lpstr>
      <vt:lpstr>5.3 Tree Searches</vt:lpstr>
      <vt:lpstr>Slide 32</vt:lpstr>
      <vt:lpstr>6. Expert System Shells</vt:lpstr>
      <vt:lpstr>6.1 Shell components and description</vt:lpstr>
      <vt:lpstr>7. Explanation</vt:lpstr>
      <vt:lpstr>Slide 36</vt:lpstr>
      <vt:lpstr>8. Application of Expert Systems</vt:lpstr>
      <vt:lpstr>Slide 38</vt:lpstr>
      <vt:lpstr>Slide 39</vt:lpstr>
      <vt:lpstr>Slide 40</vt:lpstr>
      <vt:lpstr>Slide 41</vt:lpstr>
      <vt:lpstr>Slide 42</vt:lpstr>
      <vt:lpstr>Slide 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</dc:title>
  <dc:creator>Sammak</dc:creator>
  <cp:lastModifiedBy>Sammak</cp:lastModifiedBy>
  <cp:revision>120</cp:revision>
  <dcterms:created xsi:type="dcterms:W3CDTF">2006-08-16T00:00:00Z</dcterms:created>
  <dcterms:modified xsi:type="dcterms:W3CDTF">2013-12-14T13:10:29Z</dcterms:modified>
</cp:coreProperties>
</file>